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Override PartName="/customXml/itemProps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7" r:id="rId3"/>
    <p:sldId id="264" r:id="rId4"/>
    <p:sldId id="259" r:id="rId5"/>
    <p:sldId id="260" r:id="rId6"/>
    <p:sldId id="265" r:id="rId7"/>
    <p:sldId id="281" r:id="rId8"/>
    <p:sldId id="298" r:id="rId9"/>
    <p:sldId id="282" r:id="rId10"/>
    <p:sldId id="283" r:id="rId11"/>
    <p:sldId id="312" r:id="rId12"/>
    <p:sldId id="284" r:id="rId13"/>
    <p:sldId id="285" r:id="rId14"/>
    <p:sldId id="266" r:id="rId15"/>
    <p:sldId id="261" r:id="rId16"/>
    <p:sldId id="267" r:id="rId17"/>
    <p:sldId id="268" r:id="rId18"/>
    <p:sldId id="262" r:id="rId19"/>
    <p:sldId id="270" r:id="rId20"/>
    <p:sldId id="263" r:id="rId21"/>
    <p:sldId id="272" r:id="rId22"/>
    <p:sldId id="274" r:id="rId23"/>
  </p:sldIdLst>
  <p:sldSz cx="12192000" cy="6858000"/>
  <p:notesSz cx="6858000" cy="9144000"/>
  <p:embeddedFontLst>
    <p:embeddedFont>
      <p:font typeface="汉仪超粗黑简" panose="02010600000101010101" pitchFamily="2" charset="-122"/>
      <p:regular r:id="rId31"/>
    </p:embeddedFont>
    <p:embeddedFont>
      <p:font typeface="方正神乐体_YS" panose="02010600010101010101" charset="-128"/>
      <p:regular r:id="rId32"/>
    </p:embeddedFont>
    <p:embeddedFont>
      <p:font typeface="方正悠黑体" panose="02010600010101010101" charset="-122"/>
      <p:regular r:id="rId33"/>
    </p:embeddedFont>
    <p:embeddedFont>
      <p:font typeface="等线" panose="02010600030101010101" charset="-122"/>
      <p:regular r:id="rId34"/>
    </p:embeddedFont>
    <p:embeddedFont>
      <p:font typeface="等线 Light" panose="02010600030101010101" charset="-122"/>
      <p:regular r:id="rId35"/>
    </p:embeddedFont>
    <p:embeddedFont>
      <p:font typeface="Calibri" panose="020F0502020204030204" charset="0"/>
      <p:regular r:id="rId36"/>
      <p:bold r:id="rId37"/>
      <p:italic r:id="rId38"/>
      <p:boldItalic r:id="rId39"/>
    </p:embeddedFont>
    <p:embeddedFont>
      <p:font typeface="汉仪力量黑简" panose="00020600040101010101" charset="-122"/>
      <p:regular r:id="rId40"/>
    </p:embeddedFont>
  </p:embeddedFontLst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AB3"/>
    <a:srgbClr val="B9B9B9"/>
    <a:srgbClr val="4E4E4E"/>
    <a:srgbClr val="428515"/>
    <a:srgbClr val="418214"/>
    <a:srgbClr val="21530F"/>
    <a:srgbClr val="E6E6E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96" y="888"/>
      </p:cViewPr>
      <p:guideLst>
        <p:guide pos="416"/>
        <p:guide orient="horz" pos="3816"/>
        <p:guide pos="6856"/>
        <p:guide pos="919"/>
        <p:guide pos="10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gs" Target="tags/tag5.xml"/><Relationship Id="rId40" Type="http://schemas.openxmlformats.org/officeDocument/2006/relationships/font" Target="fonts/font10.fntdata"/><Relationship Id="rId4" Type="http://schemas.openxmlformats.org/officeDocument/2006/relationships/slide" Target="slides/slide2.xml"/><Relationship Id="rId39" Type="http://schemas.openxmlformats.org/officeDocument/2006/relationships/font" Target="fonts/font9.fntdata"/><Relationship Id="rId38" Type="http://schemas.openxmlformats.org/officeDocument/2006/relationships/font" Target="fonts/font8.fntdata"/><Relationship Id="rId37" Type="http://schemas.openxmlformats.org/officeDocument/2006/relationships/font" Target="fonts/font7.fntdata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customXml" Target="../customXml/item1.xml"/><Relationship Id="rId3" Type="http://schemas.openxmlformats.org/officeDocument/2006/relationships/slide" Target="slides/slide1.xml"/><Relationship Id="rId29" Type="http://schemas.openxmlformats.org/officeDocument/2006/relationships/customXmlProps" Target="../customXml/itemProps4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wdp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wdp>
</file>

<file path=ppt/media/image20.png>
</file>

<file path=ppt/media/image3.png>
</file>

<file path=ppt/media/image4.png>
</file>

<file path=ppt/media/image5.wdp>
</file>

<file path=ppt/media/image6.png>
</file>

<file path=ppt/media/image7.wdp>
</file>

<file path=ppt/media/image8.png>
</file>

<file path=ppt/media/image9.wdp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tags" Target="../tags/tag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3" Type="http://schemas.openxmlformats.org/officeDocument/2006/relationships/tags" Target="../tags/tag3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椭圆 13"/>
          <p:cNvSpPr/>
          <p:nvPr/>
        </p:nvSpPr>
        <p:spPr>
          <a:xfrm>
            <a:off x="4142347" y="-582990"/>
            <a:ext cx="471895" cy="471895"/>
          </a:xfrm>
          <a:prstGeom prst="ellipse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/>
        </p:nvSpPr>
        <p:spPr>
          <a:xfrm>
            <a:off x="2680010" y="1864763"/>
            <a:ext cx="6831980" cy="1141078"/>
          </a:xfrm>
          <a:custGeom>
            <a:avLst/>
            <a:gdLst>
              <a:gd name="connsiteX0" fmla="*/ 0 w 7010400"/>
              <a:gd name="connsiteY0" fmla="*/ 0 h 1170878"/>
              <a:gd name="connsiteX1" fmla="*/ 7010400 w 7010400"/>
              <a:gd name="connsiteY1" fmla="*/ 0 h 1170878"/>
              <a:gd name="connsiteX2" fmla="*/ 7010400 w 7010400"/>
              <a:gd name="connsiteY2" fmla="*/ 1170878 h 1170878"/>
              <a:gd name="connsiteX3" fmla="*/ 6638693 w 7010400"/>
              <a:gd name="connsiteY3" fmla="*/ 1170878 h 1170878"/>
              <a:gd name="connsiteX4" fmla="*/ 6638693 w 7010400"/>
              <a:gd name="connsiteY4" fmla="*/ 1096199 h 1170878"/>
              <a:gd name="connsiteX5" fmla="*/ 6935721 w 7010400"/>
              <a:gd name="connsiteY5" fmla="*/ 1096199 h 1170878"/>
              <a:gd name="connsiteX6" fmla="*/ 6935721 w 7010400"/>
              <a:gd name="connsiteY6" fmla="*/ 74679 h 1170878"/>
              <a:gd name="connsiteX7" fmla="*/ 74679 w 7010400"/>
              <a:gd name="connsiteY7" fmla="*/ 74679 h 1170878"/>
              <a:gd name="connsiteX8" fmla="*/ 74679 w 7010400"/>
              <a:gd name="connsiteY8" fmla="*/ 1096199 h 1170878"/>
              <a:gd name="connsiteX9" fmla="*/ 371708 w 7010400"/>
              <a:gd name="connsiteY9" fmla="*/ 1096199 h 1170878"/>
              <a:gd name="connsiteX10" fmla="*/ 371708 w 7010400"/>
              <a:gd name="connsiteY10" fmla="*/ 1170878 h 1170878"/>
              <a:gd name="connsiteX11" fmla="*/ 0 w 7010400"/>
              <a:gd name="connsiteY11" fmla="*/ 1170878 h 117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10400" h="1170878">
                <a:moveTo>
                  <a:pt x="0" y="0"/>
                </a:moveTo>
                <a:lnTo>
                  <a:pt x="7010400" y="0"/>
                </a:lnTo>
                <a:lnTo>
                  <a:pt x="7010400" y="1170878"/>
                </a:lnTo>
                <a:lnTo>
                  <a:pt x="6638693" y="1170878"/>
                </a:lnTo>
                <a:lnTo>
                  <a:pt x="6638693" y="1096199"/>
                </a:lnTo>
                <a:lnTo>
                  <a:pt x="6935721" y="1096199"/>
                </a:lnTo>
                <a:lnTo>
                  <a:pt x="6935721" y="74679"/>
                </a:lnTo>
                <a:lnTo>
                  <a:pt x="74679" y="74679"/>
                </a:lnTo>
                <a:lnTo>
                  <a:pt x="74679" y="1096199"/>
                </a:lnTo>
                <a:lnTo>
                  <a:pt x="371708" y="1096199"/>
                </a:lnTo>
                <a:lnTo>
                  <a:pt x="371708" y="1170878"/>
                </a:lnTo>
                <a:lnTo>
                  <a:pt x="0" y="1170878"/>
                </a:lnTo>
                <a:close/>
              </a:path>
            </a:pathLst>
          </a:cu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30"/>
          <p:cNvSpPr txBox="1"/>
          <p:nvPr/>
        </p:nvSpPr>
        <p:spPr>
          <a:xfrm>
            <a:off x="3962400" y="1207039"/>
            <a:ext cx="426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REPORT ON WORK</a:t>
            </a:r>
            <a:endParaRPr lang="zh-CN" altLang="en-US" sz="105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19" name="文本框 43"/>
          <p:cNvSpPr txBox="1"/>
          <p:nvPr/>
        </p:nvSpPr>
        <p:spPr>
          <a:xfrm>
            <a:off x="4118517" y="4575495"/>
            <a:ext cx="3954966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试用期工作总结</a:t>
            </a:r>
            <a:endParaRPr lang="zh-CN" altLang="en-US" sz="1400" spc="3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4341541" y="5267093"/>
            <a:ext cx="1705108" cy="37472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汇报人</a:t>
            </a:r>
            <a:r>
              <a:rPr lang="en-US" altLang="zh-CN" sz="14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en-US" sz="14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高想想</a:t>
            </a:r>
            <a:endParaRPr lang="zh-CN" altLang="en-US" sz="14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5" name="矩形: 圆角 24"/>
          <p:cNvSpPr/>
          <p:nvPr>
            <p:custDataLst>
              <p:tags r:id="rId3"/>
            </p:custDataLst>
          </p:nvPr>
        </p:nvSpPr>
        <p:spPr>
          <a:xfrm>
            <a:off x="6145530" y="5267325"/>
            <a:ext cx="2083435" cy="37465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部门：</a:t>
            </a:r>
            <a:r>
              <a:rPr lang="en-US" altLang="zh-CN" sz="14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SSBG-BU8-DU4</a:t>
            </a:r>
            <a:endParaRPr lang="en-US" altLang="zh-CN" sz="14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2" name="文本框 30"/>
          <p:cNvSpPr txBox="1"/>
          <p:nvPr/>
        </p:nvSpPr>
        <p:spPr>
          <a:xfrm>
            <a:off x="2914185" y="2166042"/>
            <a:ext cx="63636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880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实习期转正</a:t>
            </a:r>
            <a:endParaRPr lang="zh-CN" altLang="en-US" sz="48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3" name="文本框 30"/>
          <p:cNvSpPr txBox="1"/>
          <p:nvPr/>
        </p:nvSpPr>
        <p:spPr>
          <a:xfrm>
            <a:off x="3219450" y="3495571"/>
            <a:ext cx="5753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述</a:t>
            </a:r>
            <a:r>
              <a:rPr lang="en-US" altLang="zh-CN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/</a:t>
            </a:r>
            <a:r>
              <a:rPr lang="zh-CN" altLang="en-US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职</a:t>
            </a:r>
            <a:r>
              <a:rPr lang="en-US" altLang="zh-CN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/</a:t>
            </a:r>
            <a:r>
              <a:rPr lang="zh-CN" altLang="en-US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报</a:t>
            </a:r>
            <a:r>
              <a:rPr lang="en-US" altLang="zh-CN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/</a:t>
            </a:r>
            <a:r>
              <a:rPr lang="zh-CN" altLang="en-US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告</a:t>
            </a:r>
            <a:endParaRPr lang="zh-CN" altLang="en-US" sz="48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pic>
        <p:nvPicPr>
          <p:cNvPr id="44" name="pd-5b766ff43584055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6649" y="-91619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17" grpId="0" animBg="1"/>
      <p:bldP spid="18" grpId="0"/>
      <p:bldP spid="19" grpId="0"/>
      <p:bldP spid="24" grpId="0" bldLvl="0" animBg="1"/>
      <p:bldP spid="25" grpId="0" bldLvl="0" animBg="1"/>
      <p:bldP spid="42" grpId="0"/>
      <p:bldP spid="4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48000" y="324485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09600" y="-213995"/>
            <a:ext cx="13411200" cy="72866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测试方案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业务上，分派到测试需求，去编写测试方案，对于该需求进行功能划分，同级别功能放在同级目录，保证每级功能覆盖100%，同时做好预置数据和预期结果的设置。完成后会与对应开发和海鹏姐对下测试方案，确保方案的可行性与正确性，若存在不合理之处，及时纠正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接口自动化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在接口测试方面，目前编写了直连支付和PICC的接口自动化，PICC目前还未整合处理，也是最近要完成到一个任务。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在做自动化的过程中，也遇到了一些困难和挫折。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做接口自动化的流程是先找到业务所对应相应接口，每个接口请求的参数，请求的方式和对应的请求头信息，对于响应结果的校验比对，和每个接口发送请求之后，数据库中数据变化的校验，以确保接口运行的一个准确性检验，对应参数的提取，用作其他接口的入参调用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关于我的工作回顾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323573"/>
            <a:ext cx="108712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加入我们公司这个大家庭，经过这几个月，我在学习和工作实践中不断的成长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1874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5298948" y="3024034"/>
            <a:ext cx="611733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学习机票、酒店、火车票和用车四种业务，逐步掌握业务知识及运用，在自己理解的同事，付诸实践，自己掌握的知识可以交叉使用，也会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了解公司基础制度文化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5298948" y="4090834"/>
            <a:ext cx="611733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从进入公司以来，在前期的熟悉过程后，也陆陆续续接到了好几个测试需求，在分配到测试任务时，回去搞明白自己测试的具体功能点，对于不理解的地方和同事沟通交流，确保自己所测试的一个准确性。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298948" y="5157634"/>
            <a:ext cx="611733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第一个是对于测试方案撰写能力的提升，第二个自己在业务水平上看待问题的提升，第三个是在做接口自动化，更好的理解数据处理的过程，第四个是对日志的读取，通过分析日志来理解业务。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808737" y="3176543"/>
            <a:ext cx="14269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学习方面：</a:t>
            </a:r>
            <a:endParaRPr lang="zh-CN" altLang="en-US" sz="20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3808737" y="4243343"/>
            <a:ext cx="14269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工作方面：</a:t>
            </a:r>
            <a:endParaRPr lang="zh-CN" altLang="en-US" sz="20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808737" y="5310143"/>
            <a:ext cx="14269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技能方面：</a:t>
            </a:r>
            <a:endParaRPr lang="zh-CN" altLang="en-US" sz="20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 rot="5400000">
            <a:off x="1133978" y="3469176"/>
            <a:ext cx="1948444" cy="1948444"/>
          </a:xfrm>
          <a:prstGeom prst="ellipse">
            <a:avLst/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 rot="5400000">
            <a:off x="775716" y="3110914"/>
            <a:ext cx="2664968" cy="2664968"/>
          </a:xfrm>
          <a:prstGeom prst="ellipse">
            <a:avLst/>
          </a:prstGeom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2797048" y="3266362"/>
            <a:ext cx="423672" cy="423672"/>
            <a:chOff x="2767584" y="3236898"/>
            <a:chExt cx="482600" cy="482600"/>
          </a:xfrm>
        </p:grpSpPr>
        <p:sp>
          <p:nvSpPr>
            <p:cNvPr id="20" name="椭圆 19"/>
            <p:cNvSpPr/>
            <p:nvPr/>
          </p:nvSpPr>
          <p:spPr>
            <a:xfrm>
              <a:off x="2767584" y="3236898"/>
              <a:ext cx="482600" cy="482600"/>
            </a:xfrm>
            <a:prstGeom prst="ellipse">
              <a:avLst/>
            </a:prstGeom>
            <a:gradFill>
              <a:gsLst>
                <a:gs pos="0">
                  <a:srgbClr val="68D7CB"/>
                </a:gs>
                <a:gs pos="70000">
                  <a:srgbClr val="57CAB3"/>
                </a:gs>
              </a:gsLst>
              <a:lin ang="5400000" scaled="1"/>
            </a:gra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2871028" y="3340342"/>
              <a:ext cx="275712" cy="275712"/>
              <a:chOff x="5403758" y="4398021"/>
              <a:chExt cx="276994" cy="276994"/>
            </a:xfrm>
            <a:solidFill>
              <a:schemeClr val="bg1"/>
            </a:solidFill>
          </p:grpSpPr>
          <p:sp>
            <p:nvSpPr>
              <p:cNvPr id="29" name="Freeform 45"/>
              <p:cNvSpPr/>
              <p:nvPr/>
            </p:nvSpPr>
            <p:spPr>
              <a:xfrm>
                <a:off x="5403758" y="4398021"/>
                <a:ext cx="209345" cy="2102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814" y="16256"/>
                    </a:moveTo>
                    <a:cubicBezTo>
                      <a:pt x="18482" y="16033"/>
                      <a:pt x="18928" y="16033"/>
                      <a:pt x="19373" y="16033"/>
                    </a:cubicBezTo>
                    <a:cubicBezTo>
                      <a:pt x="20264" y="16478"/>
                      <a:pt x="20264" y="16478"/>
                      <a:pt x="20264" y="16478"/>
                    </a:cubicBezTo>
                    <a:cubicBezTo>
                      <a:pt x="20264" y="16478"/>
                      <a:pt x="20264" y="16478"/>
                      <a:pt x="20264" y="16478"/>
                    </a:cubicBezTo>
                    <a:cubicBezTo>
                      <a:pt x="20264" y="16478"/>
                      <a:pt x="20264" y="16478"/>
                      <a:pt x="20264" y="16478"/>
                    </a:cubicBezTo>
                    <a:cubicBezTo>
                      <a:pt x="20264" y="16478"/>
                      <a:pt x="20264" y="16478"/>
                      <a:pt x="20264" y="16478"/>
                    </a:cubicBezTo>
                    <a:cubicBezTo>
                      <a:pt x="20264" y="16478"/>
                      <a:pt x="20264" y="16478"/>
                      <a:pt x="20264" y="16478"/>
                    </a:cubicBezTo>
                    <a:cubicBezTo>
                      <a:pt x="21600" y="13361"/>
                      <a:pt x="21600" y="13361"/>
                      <a:pt x="21600" y="13361"/>
                    </a:cubicBezTo>
                    <a:cubicBezTo>
                      <a:pt x="21600" y="13361"/>
                      <a:pt x="21600" y="13361"/>
                      <a:pt x="21600" y="13361"/>
                    </a:cubicBezTo>
                    <a:cubicBezTo>
                      <a:pt x="21600" y="13361"/>
                      <a:pt x="21600" y="13361"/>
                      <a:pt x="21600" y="13361"/>
                    </a:cubicBezTo>
                    <a:cubicBezTo>
                      <a:pt x="21600" y="13138"/>
                      <a:pt x="21600" y="13138"/>
                      <a:pt x="21600" y="13138"/>
                    </a:cubicBezTo>
                    <a:cubicBezTo>
                      <a:pt x="20709" y="12915"/>
                      <a:pt x="20709" y="12915"/>
                      <a:pt x="20709" y="12915"/>
                    </a:cubicBezTo>
                    <a:cubicBezTo>
                      <a:pt x="19596" y="12247"/>
                      <a:pt x="19151" y="10911"/>
                      <a:pt x="19819" y="9798"/>
                    </a:cubicBezTo>
                    <a:cubicBezTo>
                      <a:pt x="19819" y="9130"/>
                      <a:pt x="20264" y="8685"/>
                      <a:pt x="20709" y="8462"/>
                    </a:cubicBezTo>
                    <a:cubicBezTo>
                      <a:pt x="21600" y="8016"/>
                      <a:pt x="21600" y="8016"/>
                      <a:pt x="21600" y="8016"/>
                    </a:cubicBezTo>
                    <a:cubicBezTo>
                      <a:pt x="21600" y="8016"/>
                      <a:pt x="21600" y="8016"/>
                      <a:pt x="21600" y="8016"/>
                    </a:cubicBezTo>
                    <a:cubicBezTo>
                      <a:pt x="21600" y="8016"/>
                      <a:pt x="21600" y="8016"/>
                      <a:pt x="21600" y="8016"/>
                    </a:cubicBezTo>
                    <a:cubicBezTo>
                      <a:pt x="21600" y="8016"/>
                      <a:pt x="21600" y="8016"/>
                      <a:pt x="21600" y="8016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20264" y="4899"/>
                      <a:pt x="20264" y="4899"/>
                      <a:pt x="20264" y="4899"/>
                    </a:cubicBezTo>
                    <a:cubicBezTo>
                      <a:pt x="19373" y="5344"/>
                      <a:pt x="19373" y="5344"/>
                      <a:pt x="19373" y="5344"/>
                    </a:cubicBezTo>
                    <a:cubicBezTo>
                      <a:pt x="18037" y="5567"/>
                      <a:pt x="16924" y="4899"/>
                      <a:pt x="16256" y="3786"/>
                    </a:cubicBezTo>
                    <a:cubicBezTo>
                      <a:pt x="16033" y="3340"/>
                      <a:pt x="16033" y="2672"/>
                      <a:pt x="16256" y="2227"/>
                    </a:cubicBezTo>
                    <a:cubicBezTo>
                      <a:pt x="16478" y="1336"/>
                      <a:pt x="16478" y="1336"/>
                      <a:pt x="16478" y="1336"/>
                    </a:cubicBezTo>
                    <a:cubicBezTo>
                      <a:pt x="16478" y="1336"/>
                      <a:pt x="16478" y="1336"/>
                      <a:pt x="16478" y="1336"/>
                    </a:cubicBezTo>
                    <a:cubicBezTo>
                      <a:pt x="16478" y="1336"/>
                      <a:pt x="16478" y="1336"/>
                      <a:pt x="16478" y="1336"/>
                    </a:cubicBezTo>
                    <a:cubicBezTo>
                      <a:pt x="16478" y="1336"/>
                      <a:pt x="16478" y="1336"/>
                      <a:pt x="16478" y="1336"/>
                    </a:cubicBezTo>
                    <a:cubicBezTo>
                      <a:pt x="16478" y="1336"/>
                      <a:pt x="16478" y="1336"/>
                      <a:pt x="16478" y="1336"/>
                    </a:cubicBezTo>
                    <a:cubicBezTo>
                      <a:pt x="13361" y="0"/>
                      <a:pt x="13361" y="0"/>
                      <a:pt x="13361" y="0"/>
                    </a:cubicBezTo>
                    <a:cubicBezTo>
                      <a:pt x="13361" y="0"/>
                      <a:pt x="13361" y="0"/>
                      <a:pt x="13361" y="0"/>
                    </a:cubicBezTo>
                    <a:cubicBezTo>
                      <a:pt x="13361" y="0"/>
                      <a:pt x="13361" y="0"/>
                      <a:pt x="13361" y="0"/>
                    </a:cubicBezTo>
                    <a:cubicBezTo>
                      <a:pt x="13361" y="0"/>
                      <a:pt x="13361" y="0"/>
                      <a:pt x="13361" y="0"/>
                    </a:cubicBezTo>
                    <a:cubicBezTo>
                      <a:pt x="12915" y="891"/>
                      <a:pt x="12915" y="891"/>
                      <a:pt x="12915" y="891"/>
                    </a:cubicBezTo>
                    <a:cubicBezTo>
                      <a:pt x="12247" y="2004"/>
                      <a:pt x="10911" y="2449"/>
                      <a:pt x="9798" y="2004"/>
                    </a:cubicBezTo>
                    <a:cubicBezTo>
                      <a:pt x="9353" y="1781"/>
                      <a:pt x="8907" y="1336"/>
                      <a:pt x="8685" y="891"/>
                    </a:cubicBezTo>
                    <a:cubicBezTo>
                      <a:pt x="8239" y="0"/>
                      <a:pt x="8239" y="0"/>
                      <a:pt x="8239" y="0"/>
                    </a:cubicBezTo>
                    <a:cubicBezTo>
                      <a:pt x="8239" y="0"/>
                      <a:pt x="8239" y="0"/>
                      <a:pt x="8239" y="0"/>
                    </a:cubicBezTo>
                    <a:cubicBezTo>
                      <a:pt x="8239" y="0"/>
                      <a:pt x="8239" y="0"/>
                      <a:pt x="8239" y="0"/>
                    </a:cubicBezTo>
                    <a:cubicBezTo>
                      <a:pt x="8239" y="0"/>
                      <a:pt x="8239" y="0"/>
                      <a:pt x="8239" y="0"/>
                    </a:cubicBezTo>
                    <a:cubicBezTo>
                      <a:pt x="4899" y="1336"/>
                      <a:pt x="4899" y="1336"/>
                      <a:pt x="4899" y="1336"/>
                    </a:cubicBezTo>
                    <a:cubicBezTo>
                      <a:pt x="4899" y="1336"/>
                      <a:pt x="4899" y="1336"/>
                      <a:pt x="4899" y="1336"/>
                    </a:cubicBezTo>
                    <a:cubicBezTo>
                      <a:pt x="4899" y="1336"/>
                      <a:pt x="4899" y="1336"/>
                      <a:pt x="4899" y="1336"/>
                    </a:cubicBezTo>
                    <a:cubicBezTo>
                      <a:pt x="4899" y="1336"/>
                      <a:pt x="4899" y="1336"/>
                      <a:pt x="4899" y="1336"/>
                    </a:cubicBezTo>
                    <a:cubicBezTo>
                      <a:pt x="4899" y="1336"/>
                      <a:pt x="4899" y="1336"/>
                      <a:pt x="4899" y="1336"/>
                    </a:cubicBezTo>
                    <a:cubicBezTo>
                      <a:pt x="4899" y="1336"/>
                      <a:pt x="4899" y="1559"/>
                      <a:pt x="4899" y="1559"/>
                    </a:cubicBezTo>
                    <a:cubicBezTo>
                      <a:pt x="5344" y="2227"/>
                      <a:pt x="5344" y="2227"/>
                      <a:pt x="5344" y="2227"/>
                    </a:cubicBezTo>
                    <a:cubicBezTo>
                      <a:pt x="5567" y="3563"/>
                      <a:pt x="5122" y="4676"/>
                      <a:pt x="3786" y="5344"/>
                    </a:cubicBezTo>
                    <a:cubicBezTo>
                      <a:pt x="3340" y="5567"/>
                      <a:pt x="2895" y="5567"/>
                      <a:pt x="2227" y="5344"/>
                    </a:cubicBezTo>
                    <a:cubicBezTo>
                      <a:pt x="1336" y="5122"/>
                      <a:pt x="1336" y="5122"/>
                      <a:pt x="1336" y="5122"/>
                    </a:cubicBezTo>
                    <a:cubicBezTo>
                      <a:pt x="1336" y="5122"/>
                      <a:pt x="1336" y="5122"/>
                      <a:pt x="1336" y="5122"/>
                    </a:cubicBezTo>
                    <a:cubicBezTo>
                      <a:pt x="1336" y="5122"/>
                      <a:pt x="1336" y="5122"/>
                      <a:pt x="1336" y="5122"/>
                    </a:cubicBezTo>
                    <a:cubicBezTo>
                      <a:pt x="1336" y="5122"/>
                      <a:pt x="1336" y="5122"/>
                      <a:pt x="1336" y="5122"/>
                    </a:cubicBezTo>
                    <a:cubicBezTo>
                      <a:pt x="1336" y="5122"/>
                      <a:pt x="1336" y="5122"/>
                      <a:pt x="1336" y="5122"/>
                    </a:cubicBezTo>
                    <a:cubicBezTo>
                      <a:pt x="0" y="8239"/>
                      <a:pt x="0" y="8239"/>
                      <a:pt x="0" y="8239"/>
                    </a:cubicBezTo>
                    <a:cubicBezTo>
                      <a:pt x="0" y="8239"/>
                      <a:pt x="0" y="8239"/>
                      <a:pt x="0" y="8239"/>
                    </a:cubicBezTo>
                    <a:cubicBezTo>
                      <a:pt x="0" y="8239"/>
                      <a:pt x="0" y="8239"/>
                      <a:pt x="0" y="8239"/>
                    </a:cubicBezTo>
                    <a:cubicBezTo>
                      <a:pt x="0" y="8239"/>
                      <a:pt x="0" y="8239"/>
                      <a:pt x="223" y="8239"/>
                    </a:cubicBezTo>
                    <a:cubicBezTo>
                      <a:pt x="891" y="8685"/>
                      <a:pt x="891" y="8685"/>
                      <a:pt x="891" y="8685"/>
                    </a:cubicBezTo>
                    <a:cubicBezTo>
                      <a:pt x="2004" y="9353"/>
                      <a:pt x="2449" y="10689"/>
                      <a:pt x="2004" y="11802"/>
                    </a:cubicBezTo>
                    <a:cubicBezTo>
                      <a:pt x="1781" y="12470"/>
                      <a:pt x="1336" y="12693"/>
                      <a:pt x="1113" y="13138"/>
                    </a:cubicBezTo>
                    <a:cubicBezTo>
                      <a:pt x="223" y="13361"/>
                      <a:pt x="223" y="13361"/>
                      <a:pt x="223" y="13361"/>
                    </a:cubicBezTo>
                    <a:cubicBezTo>
                      <a:pt x="223" y="13361"/>
                      <a:pt x="223" y="13361"/>
                      <a:pt x="223" y="13361"/>
                    </a:cubicBezTo>
                    <a:cubicBezTo>
                      <a:pt x="223" y="13361"/>
                      <a:pt x="223" y="13361"/>
                      <a:pt x="223" y="13361"/>
                    </a:cubicBezTo>
                    <a:cubicBezTo>
                      <a:pt x="223" y="13361"/>
                      <a:pt x="223" y="13361"/>
                      <a:pt x="223" y="1336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1559" y="16701"/>
                      <a:pt x="1559" y="16701"/>
                      <a:pt x="1559" y="16701"/>
                    </a:cubicBezTo>
                    <a:cubicBezTo>
                      <a:pt x="2449" y="16256"/>
                      <a:pt x="2449" y="16256"/>
                      <a:pt x="2449" y="16256"/>
                    </a:cubicBezTo>
                    <a:cubicBezTo>
                      <a:pt x="3563" y="16033"/>
                      <a:pt x="4899" y="16701"/>
                      <a:pt x="5344" y="17814"/>
                    </a:cubicBezTo>
                    <a:cubicBezTo>
                      <a:pt x="5567" y="18260"/>
                      <a:pt x="5567" y="18928"/>
                      <a:pt x="5567" y="19373"/>
                    </a:cubicBezTo>
                    <a:cubicBezTo>
                      <a:pt x="5122" y="20264"/>
                      <a:pt x="5122" y="20264"/>
                      <a:pt x="5122" y="20264"/>
                    </a:cubicBezTo>
                    <a:cubicBezTo>
                      <a:pt x="5122" y="20264"/>
                      <a:pt x="5122" y="20264"/>
                      <a:pt x="5122" y="20264"/>
                    </a:cubicBezTo>
                    <a:cubicBezTo>
                      <a:pt x="5122" y="20264"/>
                      <a:pt x="5122" y="20264"/>
                      <a:pt x="5122" y="20264"/>
                    </a:cubicBezTo>
                    <a:cubicBezTo>
                      <a:pt x="5122" y="20264"/>
                      <a:pt x="5122" y="20264"/>
                      <a:pt x="5122" y="20264"/>
                    </a:cubicBezTo>
                    <a:cubicBezTo>
                      <a:pt x="5122" y="20264"/>
                      <a:pt x="5122" y="20264"/>
                      <a:pt x="5122" y="20264"/>
                    </a:cubicBezTo>
                    <a:cubicBezTo>
                      <a:pt x="8462" y="21600"/>
                      <a:pt x="8462" y="21600"/>
                      <a:pt x="8462" y="21600"/>
                    </a:cubicBezTo>
                    <a:cubicBezTo>
                      <a:pt x="8462" y="21600"/>
                      <a:pt x="8462" y="21600"/>
                      <a:pt x="8462" y="21600"/>
                    </a:cubicBezTo>
                    <a:cubicBezTo>
                      <a:pt x="8462" y="21600"/>
                      <a:pt x="8462" y="21600"/>
                      <a:pt x="8462" y="21600"/>
                    </a:cubicBezTo>
                    <a:cubicBezTo>
                      <a:pt x="8462" y="21600"/>
                      <a:pt x="8462" y="21600"/>
                      <a:pt x="8462" y="21600"/>
                    </a:cubicBezTo>
                    <a:cubicBezTo>
                      <a:pt x="8685" y="20709"/>
                      <a:pt x="8685" y="20709"/>
                      <a:pt x="8685" y="20709"/>
                    </a:cubicBezTo>
                    <a:cubicBezTo>
                      <a:pt x="9353" y="19596"/>
                      <a:pt x="10689" y="19151"/>
                      <a:pt x="12025" y="19596"/>
                    </a:cubicBezTo>
                    <a:cubicBezTo>
                      <a:pt x="12470" y="19819"/>
                      <a:pt x="12915" y="20264"/>
                      <a:pt x="13138" y="20709"/>
                    </a:cubicBezTo>
                    <a:cubicBezTo>
                      <a:pt x="13584" y="21600"/>
                      <a:pt x="13584" y="21600"/>
                      <a:pt x="13584" y="21600"/>
                    </a:cubicBezTo>
                    <a:cubicBezTo>
                      <a:pt x="13584" y="21600"/>
                      <a:pt x="13584" y="21600"/>
                      <a:pt x="13584" y="21600"/>
                    </a:cubicBezTo>
                    <a:cubicBezTo>
                      <a:pt x="13584" y="21600"/>
                      <a:pt x="13584" y="21600"/>
                      <a:pt x="13584" y="21600"/>
                    </a:cubicBezTo>
                    <a:cubicBezTo>
                      <a:pt x="13584" y="21600"/>
                      <a:pt x="13584" y="21600"/>
                      <a:pt x="13584" y="21600"/>
                    </a:cubicBezTo>
                    <a:cubicBezTo>
                      <a:pt x="16701" y="20264"/>
                      <a:pt x="16701" y="20264"/>
                      <a:pt x="16701" y="20264"/>
                    </a:cubicBezTo>
                    <a:cubicBezTo>
                      <a:pt x="16701" y="20264"/>
                      <a:pt x="16701" y="20264"/>
                      <a:pt x="16701" y="20264"/>
                    </a:cubicBezTo>
                    <a:cubicBezTo>
                      <a:pt x="16701" y="20264"/>
                      <a:pt x="16701" y="20264"/>
                      <a:pt x="16701" y="20264"/>
                    </a:cubicBezTo>
                    <a:cubicBezTo>
                      <a:pt x="16701" y="20264"/>
                      <a:pt x="16701" y="20264"/>
                      <a:pt x="16701" y="20264"/>
                    </a:cubicBezTo>
                    <a:cubicBezTo>
                      <a:pt x="16701" y="20264"/>
                      <a:pt x="16701" y="20264"/>
                      <a:pt x="16701" y="20264"/>
                    </a:cubicBezTo>
                    <a:cubicBezTo>
                      <a:pt x="16701" y="20041"/>
                      <a:pt x="16701" y="20041"/>
                      <a:pt x="16701" y="20041"/>
                    </a:cubicBezTo>
                    <a:cubicBezTo>
                      <a:pt x="16256" y="19373"/>
                      <a:pt x="16256" y="19373"/>
                      <a:pt x="16256" y="19373"/>
                    </a:cubicBezTo>
                    <a:cubicBezTo>
                      <a:pt x="16033" y="18037"/>
                      <a:pt x="16701" y="16701"/>
                      <a:pt x="17814" y="16256"/>
                    </a:cubicBezTo>
                    <a:close/>
                    <a:moveTo>
                      <a:pt x="12470" y="14697"/>
                    </a:moveTo>
                    <a:cubicBezTo>
                      <a:pt x="10466" y="15588"/>
                      <a:pt x="7794" y="14474"/>
                      <a:pt x="6903" y="12470"/>
                    </a:cubicBezTo>
                    <a:cubicBezTo>
                      <a:pt x="6012" y="10243"/>
                      <a:pt x="7126" y="7794"/>
                      <a:pt x="9130" y="6903"/>
                    </a:cubicBezTo>
                    <a:cubicBezTo>
                      <a:pt x="11357" y="6012"/>
                      <a:pt x="13806" y="6903"/>
                      <a:pt x="14697" y="9130"/>
                    </a:cubicBezTo>
                    <a:cubicBezTo>
                      <a:pt x="15588" y="11357"/>
                      <a:pt x="14697" y="13806"/>
                      <a:pt x="12470" y="14697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Freeform 46"/>
              <p:cNvSpPr/>
              <p:nvPr/>
            </p:nvSpPr>
            <p:spPr>
              <a:xfrm>
                <a:off x="5574707" y="4568971"/>
                <a:ext cx="106045" cy="1060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784"/>
                    </a:moveTo>
                    <a:cubicBezTo>
                      <a:pt x="21600" y="8816"/>
                      <a:pt x="21600" y="8816"/>
                      <a:pt x="21600" y="8816"/>
                    </a:cubicBezTo>
                    <a:cubicBezTo>
                      <a:pt x="18955" y="8816"/>
                      <a:pt x="18955" y="8816"/>
                      <a:pt x="18955" y="8816"/>
                    </a:cubicBezTo>
                    <a:cubicBezTo>
                      <a:pt x="18955" y="7935"/>
                      <a:pt x="18514" y="7053"/>
                      <a:pt x="18073" y="6612"/>
                    </a:cubicBezTo>
                    <a:cubicBezTo>
                      <a:pt x="19837" y="4849"/>
                      <a:pt x="19837" y="4849"/>
                      <a:pt x="19837" y="4849"/>
                    </a:cubicBezTo>
                    <a:cubicBezTo>
                      <a:pt x="16751" y="1763"/>
                      <a:pt x="16751" y="1763"/>
                      <a:pt x="16751" y="1763"/>
                    </a:cubicBezTo>
                    <a:cubicBezTo>
                      <a:pt x="14988" y="3527"/>
                      <a:pt x="14988" y="3527"/>
                      <a:pt x="14988" y="3527"/>
                    </a:cubicBezTo>
                    <a:cubicBezTo>
                      <a:pt x="14547" y="3086"/>
                      <a:pt x="13665" y="2645"/>
                      <a:pt x="12784" y="2204"/>
                    </a:cubicBezTo>
                    <a:cubicBezTo>
                      <a:pt x="12784" y="0"/>
                      <a:pt x="12784" y="0"/>
                      <a:pt x="12784" y="0"/>
                    </a:cubicBezTo>
                    <a:cubicBezTo>
                      <a:pt x="8376" y="0"/>
                      <a:pt x="8376" y="0"/>
                      <a:pt x="8376" y="0"/>
                    </a:cubicBezTo>
                    <a:cubicBezTo>
                      <a:pt x="8376" y="2204"/>
                      <a:pt x="8376" y="2204"/>
                      <a:pt x="8376" y="2204"/>
                    </a:cubicBezTo>
                    <a:cubicBezTo>
                      <a:pt x="7494" y="2645"/>
                      <a:pt x="7053" y="3086"/>
                      <a:pt x="6171" y="3527"/>
                    </a:cubicBezTo>
                    <a:cubicBezTo>
                      <a:pt x="4408" y="1763"/>
                      <a:pt x="4408" y="1763"/>
                      <a:pt x="4408" y="1763"/>
                    </a:cubicBezTo>
                    <a:cubicBezTo>
                      <a:pt x="1322" y="4849"/>
                      <a:pt x="1322" y="4849"/>
                      <a:pt x="1322" y="4849"/>
                    </a:cubicBezTo>
                    <a:cubicBezTo>
                      <a:pt x="3086" y="6612"/>
                      <a:pt x="3086" y="6612"/>
                      <a:pt x="3086" y="6612"/>
                    </a:cubicBezTo>
                    <a:cubicBezTo>
                      <a:pt x="2645" y="7053"/>
                      <a:pt x="2645" y="7935"/>
                      <a:pt x="2204" y="8816"/>
                    </a:cubicBezTo>
                    <a:cubicBezTo>
                      <a:pt x="0" y="8816"/>
                      <a:pt x="0" y="8816"/>
                      <a:pt x="0" y="8816"/>
                    </a:cubicBezTo>
                    <a:cubicBezTo>
                      <a:pt x="0" y="12784"/>
                      <a:pt x="0" y="12784"/>
                      <a:pt x="0" y="12784"/>
                    </a:cubicBezTo>
                    <a:cubicBezTo>
                      <a:pt x="2204" y="12784"/>
                      <a:pt x="2204" y="12784"/>
                      <a:pt x="2204" y="12784"/>
                    </a:cubicBezTo>
                    <a:cubicBezTo>
                      <a:pt x="2645" y="13665"/>
                      <a:pt x="2645" y="14547"/>
                      <a:pt x="3086" y="15429"/>
                    </a:cubicBezTo>
                    <a:cubicBezTo>
                      <a:pt x="1322" y="16751"/>
                      <a:pt x="1322" y="16751"/>
                      <a:pt x="1322" y="16751"/>
                    </a:cubicBezTo>
                    <a:cubicBezTo>
                      <a:pt x="4408" y="19837"/>
                      <a:pt x="4408" y="19837"/>
                      <a:pt x="4408" y="19837"/>
                    </a:cubicBezTo>
                    <a:cubicBezTo>
                      <a:pt x="6171" y="18073"/>
                      <a:pt x="6171" y="18073"/>
                      <a:pt x="6171" y="18073"/>
                    </a:cubicBezTo>
                    <a:cubicBezTo>
                      <a:pt x="7053" y="18514"/>
                      <a:pt x="7494" y="18955"/>
                      <a:pt x="8376" y="18955"/>
                    </a:cubicBezTo>
                    <a:cubicBezTo>
                      <a:pt x="8376" y="21600"/>
                      <a:pt x="8376" y="21600"/>
                      <a:pt x="8376" y="21600"/>
                    </a:cubicBezTo>
                    <a:cubicBezTo>
                      <a:pt x="12784" y="21600"/>
                      <a:pt x="12784" y="21600"/>
                      <a:pt x="12784" y="21600"/>
                    </a:cubicBezTo>
                    <a:cubicBezTo>
                      <a:pt x="12784" y="18955"/>
                      <a:pt x="12784" y="18955"/>
                      <a:pt x="12784" y="18955"/>
                    </a:cubicBezTo>
                    <a:cubicBezTo>
                      <a:pt x="13665" y="18955"/>
                      <a:pt x="14547" y="18514"/>
                      <a:pt x="14988" y="18073"/>
                    </a:cubicBezTo>
                    <a:cubicBezTo>
                      <a:pt x="16751" y="19837"/>
                      <a:pt x="16751" y="19837"/>
                      <a:pt x="16751" y="19837"/>
                    </a:cubicBezTo>
                    <a:cubicBezTo>
                      <a:pt x="19837" y="16751"/>
                      <a:pt x="19837" y="16751"/>
                      <a:pt x="19837" y="16751"/>
                    </a:cubicBezTo>
                    <a:cubicBezTo>
                      <a:pt x="18073" y="14988"/>
                      <a:pt x="18073" y="14988"/>
                      <a:pt x="18073" y="14988"/>
                    </a:cubicBezTo>
                    <a:cubicBezTo>
                      <a:pt x="18514" y="14547"/>
                      <a:pt x="18955" y="13665"/>
                      <a:pt x="18955" y="12784"/>
                    </a:cubicBezTo>
                    <a:lnTo>
                      <a:pt x="21600" y="12784"/>
                    </a:lnTo>
                    <a:close/>
                    <a:moveTo>
                      <a:pt x="10580" y="14106"/>
                    </a:moveTo>
                    <a:cubicBezTo>
                      <a:pt x="8816" y="14106"/>
                      <a:pt x="7494" y="12343"/>
                      <a:pt x="7494" y="10580"/>
                    </a:cubicBezTo>
                    <a:cubicBezTo>
                      <a:pt x="7494" y="8816"/>
                      <a:pt x="8816" y="7494"/>
                      <a:pt x="10580" y="7494"/>
                    </a:cubicBezTo>
                    <a:cubicBezTo>
                      <a:pt x="12343" y="7494"/>
                      <a:pt x="13665" y="8816"/>
                      <a:pt x="13665" y="10580"/>
                    </a:cubicBezTo>
                    <a:cubicBezTo>
                      <a:pt x="13665" y="12343"/>
                      <a:pt x="12343" y="14106"/>
                      <a:pt x="10580" y="1410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3292348" y="4231562"/>
            <a:ext cx="423672" cy="423672"/>
            <a:chOff x="3262884" y="4202098"/>
            <a:chExt cx="482600" cy="482600"/>
          </a:xfrm>
        </p:grpSpPr>
        <p:sp>
          <p:nvSpPr>
            <p:cNvPr id="71" name="椭圆 70"/>
            <p:cNvSpPr/>
            <p:nvPr/>
          </p:nvSpPr>
          <p:spPr>
            <a:xfrm>
              <a:off x="3262884" y="4202098"/>
              <a:ext cx="482600" cy="482600"/>
            </a:xfrm>
            <a:prstGeom prst="ellipse">
              <a:avLst/>
            </a:prstGeom>
            <a:gradFill>
              <a:gsLst>
                <a:gs pos="0">
                  <a:srgbClr val="68D7CB"/>
                </a:gs>
                <a:gs pos="70000">
                  <a:srgbClr val="57CAB3"/>
                </a:gs>
              </a:gsLst>
              <a:lin ang="5400000" scaled="1"/>
            </a:gra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3384521" y="4335411"/>
              <a:ext cx="239326" cy="215974"/>
              <a:chOff x="5403758" y="4952008"/>
              <a:chExt cx="276994" cy="276994"/>
            </a:xfrm>
            <a:solidFill>
              <a:schemeClr val="bg1"/>
            </a:solidFill>
          </p:grpSpPr>
          <p:sp>
            <p:nvSpPr>
              <p:cNvPr id="40" name="Freeform 22"/>
              <p:cNvSpPr/>
              <p:nvPr/>
            </p:nvSpPr>
            <p:spPr>
              <a:xfrm>
                <a:off x="5403758" y="4952008"/>
                <a:ext cx="276994" cy="1618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178" y="12692"/>
                    </a:moveTo>
                    <a:lnTo>
                      <a:pt x="18178" y="4637"/>
                    </a:lnTo>
                    <a:lnTo>
                      <a:pt x="15826" y="4637"/>
                    </a:lnTo>
                    <a:lnTo>
                      <a:pt x="15826" y="8664"/>
                    </a:lnTo>
                    <a:lnTo>
                      <a:pt x="10764" y="0"/>
                    </a:lnTo>
                    <a:lnTo>
                      <a:pt x="10479" y="610"/>
                    </a:lnTo>
                    <a:lnTo>
                      <a:pt x="0" y="18427"/>
                    </a:lnTo>
                    <a:lnTo>
                      <a:pt x="1853" y="21600"/>
                    </a:lnTo>
                    <a:lnTo>
                      <a:pt x="10764" y="6102"/>
                    </a:lnTo>
                    <a:lnTo>
                      <a:pt x="19747" y="21356"/>
                    </a:lnTo>
                    <a:lnTo>
                      <a:pt x="21600" y="18427"/>
                    </a:lnTo>
                    <a:lnTo>
                      <a:pt x="18178" y="12692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Freeform 23"/>
              <p:cNvSpPr/>
              <p:nvPr/>
            </p:nvSpPr>
            <p:spPr>
              <a:xfrm>
                <a:off x="5446724" y="5027884"/>
                <a:ext cx="190148" cy="2011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0" y="10211"/>
                    </a:lnTo>
                    <a:lnTo>
                      <a:pt x="0" y="21600"/>
                    </a:lnTo>
                    <a:lnTo>
                      <a:pt x="7165" y="21600"/>
                    </a:lnTo>
                    <a:lnTo>
                      <a:pt x="7165" y="12567"/>
                    </a:lnTo>
                    <a:lnTo>
                      <a:pt x="14538" y="12567"/>
                    </a:lnTo>
                    <a:lnTo>
                      <a:pt x="14538" y="21600"/>
                    </a:lnTo>
                    <a:lnTo>
                      <a:pt x="21600" y="21600"/>
                    </a:lnTo>
                    <a:lnTo>
                      <a:pt x="21600" y="10211"/>
                    </a:lnTo>
                    <a:lnTo>
                      <a:pt x="1080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2860548" y="5196762"/>
            <a:ext cx="423672" cy="423672"/>
            <a:chOff x="2831084" y="5167298"/>
            <a:chExt cx="482600" cy="482600"/>
          </a:xfrm>
        </p:grpSpPr>
        <p:sp>
          <p:nvSpPr>
            <p:cNvPr id="72" name="椭圆 71"/>
            <p:cNvSpPr/>
            <p:nvPr/>
          </p:nvSpPr>
          <p:spPr>
            <a:xfrm>
              <a:off x="2831084" y="5167298"/>
              <a:ext cx="482600" cy="482600"/>
            </a:xfrm>
            <a:prstGeom prst="ellipse">
              <a:avLst/>
            </a:prstGeom>
            <a:gradFill>
              <a:gsLst>
                <a:gs pos="0">
                  <a:srgbClr val="68D7CB"/>
                </a:gs>
                <a:gs pos="70000">
                  <a:srgbClr val="57CAB3"/>
                </a:gs>
              </a:gsLst>
              <a:lin ang="5400000" scaled="1"/>
            </a:gra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10000"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2961308" y="5311031"/>
              <a:ext cx="222153" cy="195134"/>
              <a:chOff x="7630000" y="1961761"/>
              <a:chExt cx="658320" cy="578254"/>
            </a:xfrm>
            <a:solidFill>
              <a:schemeClr val="bg1"/>
            </a:solidFill>
          </p:grpSpPr>
          <p:sp>
            <p:nvSpPr>
              <p:cNvPr id="43" name="Freeform 58"/>
              <p:cNvSpPr/>
              <p:nvPr/>
            </p:nvSpPr>
            <p:spPr>
              <a:xfrm>
                <a:off x="7813007" y="2466303"/>
                <a:ext cx="292305" cy="73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080" y="7920"/>
                    </a:moveTo>
                    <a:cubicBezTo>
                      <a:pt x="17460" y="7920"/>
                      <a:pt x="17460" y="7920"/>
                      <a:pt x="17460" y="7920"/>
                    </a:cubicBezTo>
                    <a:cubicBezTo>
                      <a:pt x="17460" y="0"/>
                      <a:pt x="17460" y="0"/>
                      <a:pt x="17460" y="0"/>
                    </a:cubicBezTo>
                    <a:cubicBezTo>
                      <a:pt x="4140" y="0"/>
                      <a:pt x="4140" y="0"/>
                      <a:pt x="4140" y="0"/>
                    </a:cubicBezTo>
                    <a:cubicBezTo>
                      <a:pt x="4140" y="7920"/>
                      <a:pt x="4140" y="7920"/>
                      <a:pt x="4140" y="7920"/>
                    </a:cubicBezTo>
                    <a:cubicBezTo>
                      <a:pt x="2520" y="7920"/>
                      <a:pt x="2520" y="7920"/>
                      <a:pt x="2520" y="7920"/>
                    </a:cubicBezTo>
                    <a:cubicBezTo>
                      <a:pt x="1080" y="7920"/>
                      <a:pt x="0" y="14400"/>
                      <a:pt x="0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14400"/>
                      <a:pt x="20520" y="7920"/>
                      <a:pt x="19080" y="792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4" name="Freeform 59"/>
              <p:cNvSpPr/>
              <p:nvPr/>
            </p:nvSpPr>
            <p:spPr>
              <a:xfrm>
                <a:off x="7630000" y="1961761"/>
                <a:ext cx="658320" cy="490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080" y="0"/>
                    </a:moveTo>
                    <a:cubicBezTo>
                      <a:pt x="1520" y="0"/>
                      <a:pt x="1520" y="0"/>
                      <a:pt x="1520" y="0"/>
                    </a:cubicBezTo>
                    <a:cubicBezTo>
                      <a:pt x="720" y="0"/>
                      <a:pt x="0" y="967"/>
                      <a:pt x="0" y="2042"/>
                    </a:cubicBezTo>
                    <a:cubicBezTo>
                      <a:pt x="0" y="19666"/>
                      <a:pt x="0" y="19666"/>
                      <a:pt x="0" y="19666"/>
                    </a:cubicBezTo>
                    <a:cubicBezTo>
                      <a:pt x="0" y="20740"/>
                      <a:pt x="720" y="21600"/>
                      <a:pt x="1520" y="21600"/>
                    </a:cubicBezTo>
                    <a:cubicBezTo>
                      <a:pt x="20080" y="21600"/>
                      <a:pt x="20080" y="21600"/>
                      <a:pt x="20080" y="21600"/>
                    </a:cubicBezTo>
                    <a:cubicBezTo>
                      <a:pt x="20880" y="21600"/>
                      <a:pt x="21600" y="20740"/>
                      <a:pt x="21600" y="19666"/>
                    </a:cubicBezTo>
                    <a:cubicBezTo>
                      <a:pt x="21600" y="2042"/>
                      <a:pt x="21600" y="2042"/>
                      <a:pt x="21600" y="2042"/>
                    </a:cubicBezTo>
                    <a:cubicBezTo>
                      <a:pt x="21600" y="967"/>
                      <a:pt x="20880" y="0"/>
                      <a:pt x="20080" y="0"/>
                    </a:cubicBezTo>
                    <a:close/>
                    <a:moveTo>
                      <a:pt x="10800" y="19666"/>
                    </a:moveTo>
                    <a:cubicBezTo>
                      <a:pt x="10480" y="19666"/>
                      <a:pt x="10240" y="19343"/>
                      <a:pt x="10240" y="18913"/>
                    </a:cubicBezTo>
                    <a:cubicBezTo>
                      <a:pt x="10240" y="18484"/>
                      <a:pt x="10480" y="18161"/>
                      <a:pt x="10800" y="18161"/>
                    </a:cubicBezTo>
                    <a:cubicBezTo>
                      <a:pt x="11120" y="18161"/>
                      <a:pt x="11360" y="18484"/>
                      <a:pt x="11360" y="18913"/>
                    </a:cubicBezTo>
                    <a:cubicBezTo>
                      <a:pt x="11360" y="19343"/>
                      <a:pt x="11120" y="19666"/>
                      <a:pt x="10800" y="19666"/>
                    </a:cubicBezTo>
                    <a:close/>
                    <a:moveTo>
                      <a:pt x="20320" y="15690"/>
                    </a:moveTo>
                    <a:cubicBezTo>
                      <a:pt x="20320" y="15797"/>
                      <a:pt x="20240" y="15904"/>
                      <a:pt x="20160" y="15904"/>
                    </a:cubicBezTo>
                    <a:cubicBezTo>
                      <a:pt x="1440" y="15904"/>
                      <a:pt x="1440" y="15904"/>
                      <a:pt x="1440" y="15904"/>
                    </a:cubicBezTo>
                    <a:cubicBezTo>
                      <a:pt x="1360" y="15904"/>
                      <a:pt x="1280" y="15797"/>
                      <a:pt x="1280" y="15690"/>
                    </a:cubicBezTo>
                    <a:cubicBezTo>
                      <a:pt x="1280" y="2149"/>
                      <a:pt x="1280" y="2149"/>
                      <a:pt x="1280" y="2149"/>
                    </a:cubicBezTo>
                    <a:cubicBezTo>
                      <a:pt x="1280" y="2042"/>
                      <a:pt x="1360" y="1934"/>
                      <a:pt x="1440" y="1934"/>
                    </a:cubicBezTo>
                    <a:cubicBezTo>
                      <a:pt x="20160" y="1934"/>
                      <a:pt x="20160" y="1934"/>
                      <a:pt x="20160" y="1934"/>
                    </a:cubicBezTo>
                    <a:cubicBezTo>
                      <a:pt x="20240" y="1934"/>
                      <a:pt x="20320" y="2042"/>
                      <a:pt x="20320" y="2149"/>
                    </a:cubicBezTo>
                    <a:lnTo>
                      <a:pt x="20320" y="1569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5" name="Freeform 60"/>
              <p:cNvSpPr/>
              <p:nvPr/>
            </p:nvSpPr>
            <p:spPr>
              <a:xfrm>
                <a:off x="7863747" y="2115037"/>
                <a:ext cx="190825" cy="781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60" h="18189" extrusionOk="0">
                    <a:moveTo>
                      <a:pt x="810" y="8526"/>
                    </a:moveTo>
                    <a:cubicBezTo>
                      <a:pt x="-270" y="10800"/>
                      <a:pt x="-270" y="14211"/>
                      <a:pt x="810" y="16484"/>
                    </a:cubicBezTo>
                    <a:cubicBezTo>
                      <a:pt x="1350" y="17621"/>
                      <a:pt x="1890" y="18190"/>
                      <a:pt x="2700" y="18190"/>
                    </a:cubicBezTo>
                    <a:cubicBezTo>
                      <a:pt x="3240" y="18190"/>
                      <a:pt x="4050" y="17621"/>
                      <a:pt x="4590" y="16484"/>
                    </a:cubicBezTo>
                    <a:cubicBezTo>
                      <a:pt x="7830" y="9663"/>
                      <a:pt x="13230" y="9663"/>
                      <a:pt x="16470" y="16484"/>
                    </a:cubicBezTo>
                    <a:cubicBezTo>
                      <a:pt x="17550" y="18758"/>
                      <a:pt x="19170" y="18758"/>
                      <a:pt x="20250" y="16484"/>
                    </a:cubicBezTo>
                    <a:cubicBezTo>
                      <a:pt x="21330" y="14211"/>
                      <a:pt x="21330" y="10800"/>
                      <a:pt x="20250" y="8526"/>
                    </a:cubicBezTo>
                    <a:cubicBezTo>
                      <a:pt x="14850" y="-2842"/>
                      <a:pt x="6210" y="-2842"/>
                      <a:pt x="810" y="852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6" name="Freeform 61"/>
              <p:cNvSpPr/>
              <p:nvPr/>
            </p:nvSpPr>
            <p:spPr>
              <a:xfrm>
                <a:off x="7805283" y="2035472"/>
                <a:ext cx="307754" cy="99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62" h="21214" extrusionOk="0">
                    <a:moveTo>
                      <a:pt x="10631" y="0"/>
                    </a:moveTo>
                    <a:cubicBezTo>
                      <a:pt x="6750" y="0"/>
                      <a:pt x="3206" y="4114"/>
                      <a:pt x="506" y="12343"/>
                    </a:cubicBezTo>
                    <a:cubicBezTo>
                      <a:pt x="-169" y="14400"/>
                      <a:pt x="-169" y="18000"/>
                      <a:pt x="506" y="20057"/>
                    </a:cubicBezTo>
                    <a:cubicBezTo>
                      <a:pt x="1181" y="21600"/>
                      <a:pt x="2194" y="21600"/>
                      <a:pt x="2869" y="20057"/>
                    </a:cubicBezTo>
                    <a:cubicBezTo>
                      <a:pt x="4894" y="13371"/>
                      <a:pt x="7762" y="10286"/>
                      <a:pt x="10631" y="10286"/>
                    </a:cubicBezTo>
                    <a:cubicBezTo>
                      <a:pt x="13500" y="10286"/>
                      <a:pt x="16200" y="13371"/>
                      <a:pt x="18393" y="20057"/>
                    </a:cubicBezTo>
                    <a:cubicBezTo>
                      <a:pt x="18731" y="21086"/>
                      <a:pt x="19068" y="21086"/>
                      <a:pt x="19575" y="21086"/>
                    </a:cubicBezTo>
                    <a:cubicBezTo>
                      <a:pt x="19912" y="21086"/>
                      <a:pt x="20418" y="21086"/>
                      <a:pt x="20756" y="20057"/>
                    </a:cubicBezTo>
                    <a:cubicBezTo>
                      <a:pt x="21431" y="18000"/>
                      <a:pt x="21431" y="14400"/>
                      <a:pt x="20756" y="12343"/>
                    </a:cubicBezTo>
                    <a:cubicBezTo>
                      <a:pt x="18056" y="4114"/>
                      <a:pt x="14512" y="0"/>
                      <a:pt x="10631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4" name="Freeform 62"/>
              <p:cNvSpPr/>
              <p:nvPr/>
            </p:nvSpPr>
            <p:spPr>
              <a:xfrm>
                <a:off x="7923462" y="2206869"/>
                <a:ext cx="76478" cy="727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19636" extrusionOk="0">
                    <a:moveTo>
                      <a:pt x="2859" y="2945"/>
                    </a:moveTo>
                    <a:cubicBezTo>
                      <a:pt x="-953" y="6873"/>
                      <a:pt x="-953" y="12763"/>
                      <a:pt x="2859" y="16691"/>
                    </a:cubicBezTo>
                    <a:cubicBezTo>
                      <a:pt x="6671" y="20618"/>
                      <a:pt x="13023" y="20618"/>
                      <a:pt x="16835" y="16691"/>
                    </a:cubicBezTo>
                    <a:cubicBezTo>
                      <a:pt x="20647" y="12763"/>
                      <a:pt x="20647" y="6873"/>
                      <a:pt x="16835" y="2945"/>
                    </a:cubicBezTo>
                    <a:cubicBezTo>
                      <a:pt x="13023" y="-982"/>
                      <a:pt x="6671" y="-982"/>
                      <a:pt x="2859" y="2945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endParaRPr sz="90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1564930" y="3909532"/>
            <a:ext cx="1086540" cy="1067732"/>
            <a:chOff x="5232514" y="1020764"/>
            <a:chExt cx="546028" cy="536575"/>
          </a:xfrm>
          <a:solidFill>
            <a:schemeClr val="bg1"/>
          </a:solidFill>
        </p:grpSpPr>
        <p:sp>
          <p:nvSpPr>
            <p:cNvPr id="79" name="Freeform 32"/>
            <p:cNvSpPr/>
            <p:nvPr/>
          </p:nvSpPr>
          <p:spPr bwMode="auto">
            <a:xfrm>
              <a:off x="5232514" y="1154114"/>
              <a:ext cx="60317" cy="22225"/>
            </a:xfrm>
            <a:custGeom>
              <a:avLst/>
              <a:gdLst>
                <a:gd name="T0" fmla="*/ 0 w 21"/>
                <a:gd name="T1" fmla="*/ 4 h 8"/>
                <a:gd name="T2" fmla="*/ 4 w 21"/>
                <a:gd name="T3" fmla="*/ 8 h 8"/>
                <a:gd name="T4" fmla="*/ 21 w 21"/>
                <a:gd name="T5" fmla="*/ 8 h 8"/>
                <a:gd name="T6" fmla="*/ 21 w 21"/>
                <a:gd name="T7" fmla="*/ 0 h 8"/>
                <a:gd name="T8" fmla="*/ 4 w 21"/>
                <a:gd name="T9" fmla="*/ 0 h 8"/>
                <a:gd name="T10" fmla="*/ 0 w 21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  <p:sp>
          <p:nvSpPr>
            <p:cNvPr id="80" name="Freeform 33"/>
            <p:cNvSpPr/>
            <p:nvPr/>
          </p:nvSpPr>
          <p:spPr bwMode="auto">
            <a:xfrm>
              <a:off x="5232514" y="1236664"/>
              <a:ext cx="60317" cy="22225"/>
            </a:xfrm>
            <a:custGeom>
              <a:avLst/>
              <a:gdLst>
                <a:gd name="T0" fmla="*/ 0 w 21"/>
                <a:gd name="T1" fmla="*/ 4 h 8"/>
                <a:gd name="T2" fmla="*/ 4 w 21"/>
                <a:gd name="T3" fmla="*/ 8 h 8"/>
                <a:gd name="T4" fmla="*/ 21 w 21"/>
                <a:gd name="T5" fmla="*/ 8 h 8"/>
                <a:gd name="T6" fmla="*/ 21 w 21"/>
                <a:gd name="T7" fmla="*/ 0 h 8"/>
                <a:gd name="T8" fmla="*/ 4 w 21"/>
                <a:gd name="T9" fmla="*/ 0 h 8"/>
                <a:gd name="T10" fmla="*/ 0 w 21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  <p:sp>
          <p:nvSpPr>
            <p:cNvPr id="81" name="Freeform 34"/>
            <p:cNvSpPr/>
            <p:nvPr/>
          </p:nvSpPr>
          <p:spPr bwMode="auto">
            <a:xfrm>
              <a:off x="5232514" y="1319214"/>
              <a:ext cx="60317" cy="22225"/>
            </a:xfrm>
            <a:custGeom>
              <a:avLst/>
              <a:gdLst>
                <a:gd name="T0" fmla="*/ 0 w 21"/>
                <a:gd name="T1" fmla="*/ 4 h 8"/>
                <a:gd name="T2" fmla="*/ 4 w 21"/>
                <a:gd name="T3" fmla="*/ 8 h 8"/>
                <a:gd name="T4" fmla="*/ 21 w 21"/>
                <a:gd name="T5" fmla="*/ 8 h 8"/>
                <a:gd name="T6" fmla="*/ 21 w 21"/>
                <a:gd name="T7" fmla="*/ 0 h 8"/>
                <a:gd name="T8" fmla="*/ 4 w 21"/>
                <a:gd name="T9" fmla="*/ 0 h 8"/>
                <a:gd name="T10" fmla="*/ 0 w 21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  <p:sp>
          <p:nvSpPr>
            <p:cNvPr id="82" name="Freeform 35"/>
            <p:cNvSpPr/>
            <p:nvPr/>
          </p:nvSpPr>
          <p:spPr bwMode="auto">
            <a:xfrm>
              <a:off x="5232514" y="1401764"/>
              <a:ext cx="60317" cy="22225"/>
            </a:xfrm>
            <a:custGeom>
              <a:avLst/>
              <a:gdLst>
                <a:gd name="T0" fmla="*/ 0 w 21"/>
                <a:gd name="T1" fmla="*/ 4 h 8"/>
                <a:gd name="T2" fmla="*/ 4 w 21"/>
                <a:gd name="T3" fmla="*/ 8 h 8"/>
                <a:gd name="T4" fmla="*/ 21 w 21"/>
                <a:gd name="T5" fmla="*/ 8 h 8"/>
                <a:gd name="T6" fmla="*/ 21 w 21"/>
                <a:gd name="T7" fmla="*/ 0 h 8"/>
                <a:gd name="T8" fmla="*/ 4 w 21"/>
                <a:gd name="T9" fmla="*/ 0 h 8"/>
                <a:gd name="T10" fmla="*/ 0 w 21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  <p:sp>
          <p:nvSpPr>
            <p:cNvPr id="83" name="Freeform 36"/>
            <p:cNvSpPr/>
            <p:nvPr/>
          </p:nvSpPr>
          <p:spPr bwMode="auto">
            <a:xfrm>
              <a:off x="5292831" y="1020764"/>
              <a:ext cx="123809" cy="536575"/>
            </a:xfrm>
            <a:custGeom>
              <a:avLst/>
              <a:gdLst>
                <a:gd name="T0" fmla="*/ 0 w 44"/>
                <a:gd name="T1" fmla="*/ 20 h 189"/>
                <a:gd name="T2" fmla="*/ 0 w 44"/>
                <a:gd name="T3" fmla="*/ 47 h 189"/>
                <a:gd name="T4" fmla="*/ 22 w 44"/>
                <a:gd name="T5" fmla="*/ 47 h 189"/>
                <a:gd name="T6" fmla="*/ 26 w 44"/>
                <a:gd name="T7" fmla="*/ 51 h 189"/>
                <a:gd name="T8" fmla="*/ 22 w 44"/>
                <a:gd name="T9" fmla="*/ 55 h 189"/>
                <a:gd name="T10" fmla="*/ 0 w 44"/>
                <a:gd name="T11" fmla="*/ 55 h 189"/>
                <a:gd name="T12" fmla="*/ 0 w 44"/>
                <a:gd name="T13" fmla="*/ 76 h 189"/>
                <a:gd name="T14" fmla="*/ 22 w 44"/>
                <a:gd name="T15" fmla="*/ 76 h 189"/>
                <a:gd name="T16" fmla="*/ 26 w 44"/>
                <a:gd name="T17" fmla="*/ 80 h 189"/>
                <a:gd name="T18" fmla="*/ 22 w 44"/>
                <a:gd name="T19" fmla="*/ 84 h 189"/>
                <a:gd name="T20" fmla="*/ 0 w 44"/>
                <a:gd name="T21" fmla="*/ 84 h 189"/>
                <a:gd name="T22" fmla="*/ 0 w 44"/>
                <a:gd name="T23" fmla="*/ 105 h 189"/>
                <a:gd name="T24" fmla="*/ 22 w 44"/>
                <a:gd name="T25" fmla="*/ 105 h 189"/>
                <a:gd name="T26" fmla="*/ 26 w 44"/>
                <a:gd name="T27" fmla="*/ 109 h 189"/>
                <a:gd name="T28" fmla="*/ 22 w 44"/>
                <a:gd name="T29" fmla="*/ 113 h 189"/>
                <a:gd name="T30" fmla="*/ 0 w 44"/>
                <a:gd name="T31" fmla="*/ 113 h 189"/>
                <a:gd name="T32" fmla="*/ 0 w 44"/>
                <a:gd name="T33" fmla="*/ 134 h 189"/>
                <a:gd name="T34" fmla="*/ 22 w 44"/>
                <a:gd name="T35" fmla="*/ 134 h 189"/>
                <a:gd name="T36" fmla="*/ 26 w 44"/>
                <a:gd name="T37" fmla="*/ 138 h 189"/>
                <a:gd name="T38" fmla="*/ 22 w 44"/>
                <a:gd name="T39" fmla="*/ 142 h 189"/>
                <a:gd name="T40" fmla="*/ 0 w 44"/>
                <a:gd name="T41" fmla="*/ 142 h 189"/>
                <a:gd name="T42" fmla="*/ 0 w 44"/>
                <a:gd name="T43" fmla="*/ 169 h 189"/>
                <a:gd name="T44" fmla="*/ 20 w 44"/>
                <a:gd name="T45" fmla="*/ 189 h 189"/>
                <a:gd name="T46" fmla="*/ 44 w 44"/>
                <a:gd name="T47" fmla="*/ 189 h 189"/>
                <a:gd name="T48" fmla="*/ 44 w 44"/>
                <a:gd name="T49" fmla="*/ 0 h 189"/>
                <a:gd name="T50" fmla="*/ 20 w 44"/>
                <a:gd name="T51" fmla="*/ 0 h 189"/>
                <a:gd name="T52" fmla="*/ 0 w 44"/>
                <a:gd name="T53" fmla="*/ 2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189">
                  <a:moveTo>
                    <a:pt x="0" y="20"/>
                  </a:moveTo>
                  <a:cubicBezTo>
                    <a:pt x="0" y="47"/>
                    <a:pt x="0" y="47"/>
                    <a:pt x="0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5" y="47"/>
                    <a:pt x="26" y="49"/>
                    <a:pt x="26" y="51"/>
                  </a:cubicBezTo>
                  <a:cubicBezTo>
                    <a:pt x="26" y="53"/>
                    <a:pt x="25" y="55"/>
                    <a:pt x="22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5" y="76"/>
                    <a:pt x="26" y="78"/>
                    <a:pt x="26" y="80"/>
                  </a:cubicBezTo>
                  <a:cubicBezTo>
                    <a:pt x="26" y="82"/>
                    <a:pt x="25" y="84"/>
                    <a:pt x="22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22" y="105"/>
                    <a:pt x="22" y="105"/>
                    <a:pt x="22" y="105"/>
                  </a:cubicBezTo>
                  <a:cubicBezTo>
                    <a:pt x="25" y="105"/>
                    <a:pt x="26" y="107"/>
                    <a:pt x="26" y="109"/>
                  </a:cubicBezTo>
                  <a:cubicBezTo>
                    <a:pt x="26" y="111"/>
                    <a:pt x="25" y="113"/>
                    <a:pt x="22" y="11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5" y="134"/>
                    <a:pt x="26" y="136"/>
                    <a:pt x="26" y="138"/>
                  </a:cubicBezTo>
                  <a:cubicBezTo>
                    <a:pt x="26" y="140"/>
                    <a:pt x="25" y="142"/>
                    <a:pt x="22" y="14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80"/>
                    <a:pt x="9" y="189"/>
                    <a:pt x="20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  <p:sp>
          <p:nvSpPr>
            <p:cNvPr id="84" name="Freeform 37"/>
            <p:cNvSpPr>
              <a:spLocks noEditPoints="1"/>
            </p:cNvSpPr>
            <p:nvPr/>
          </p:nvSpPr>
          <p:spPr bwMode="auto">
            <a:xfrm>
              <a:off x="5440448" y="1020764"/>
              <a:ext cx="338094" cy="536575"/>
            </a:xfrm>
            <a:custGeom>
              <a:avLst/>
              <a:gdLst>
                <a:gd name="T0" fmla="*/ 99 w 119"/>
                <a:gd name="T1" fmla="*/ 0 h 189"/>
                <a:gd name="T2" fmla="*/ 0 w 119"/>
                <a:gd name="T3" fmla="*/ 0 h 189"/>
                <a:gd name="T4" fmla="*/ 0 w 119"/>
                <a:gd name="T5" fmla="*/ 189 h 189"/>
                <a:gd name="T6" fmla="*/ 99 w 119"/>
                <a:gd name="T7" fmla="*/ 189 h 189"/>
                <a:gd name="T8" fmla="*/ 119 w 119"/>
                <a:gd name="T9" fmla="*/ 169 h 189"/>
                <a:gd name="T10" fmla="*/ 119 w 119"/>
                <a:gd name="T11" fmla="*/ 20 h 189"/>
                <a:gd name="T12" fmla="*/ 99 w 119"/>
                <a:gd name="T13" fmla="*/ 0 h 189"/>
                <a:gd name="T14" fmla="*/ 87 w 119"/>
                <a:gd name="T15" fmla="*/ 109 h 189"/>
                <a:gd name="T16" fmla="*/ 31 w 119"/>
                <a:gd name="T17" fmla="*/ 109 h 189"/>
                <a:gd name="T18" fmla="*/ 27 w 119"/>
                <a:gd name="T19" fmla="*/ 105 h 189"/>
                <a:gd name="T20" fmla="*/ 31 w 119"/>
                <a:gd name="T21" fmla="*/ 101 h 189"/>
                <a:gd name="T22" fmla="*/ 87 w 119"/>
                <a:gd name="T23" fmla="*/ 101 h 189"/>
                <a:gd name="T24" fmla="*/ 91 w 119"/>
                <a:gd name="T25" fmla="*/ 105 h 189"/>
                <a:gd name="T26" fmla="*/ 87 w 119"/>
                <a:gd name="T27" fmla="*/ 109 h 189"/>
                <a:gd name="T28" fmla="*/ 87 w 119"/>
                <a:gd name="T29" fmla="*/ 84 h 189"/>
                <a:gd name="T30" fmla="*/ 31 w 119"/>
                <a:gd name="T31" fmla="*/ 84 h 189"/>
                <a:gd name="T32" fmla="*/ 27 w 119"/>
                <a:gd name="T33" fmla="*/ 80 h 189"/>
                <a:gd name="T34" fmla="*/ 31 w 119"/>
                <a:gd name="T35" fmla="*/ 76 h 189"/>
                <a:gd name="T36" fmla="*/ 87 w 119"/>
                <a:gd name="T37" fmla="*/ 76 h 189"/>
                <a:gd name="T38" fmla="*/ 91 w 119"/>
                <a:gd name="T39" fmla="*/ 80 h 189"/>
                <a:gd name="T40" fmla="*/ 87 w 119"/>
                <a:gd name="T41" fmla="*/ 8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9" h="189">
                  <a:moveTo>
                    <a:pt x="9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110" y="189"/>
                    <a:pt x="119" y="180"/>
                    <a:pt x="119" y="169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9"/>
                    <a:pt x="110" y="0"/>
                    <a:pt x="99" y="0"/>
                  </a:cubicBezTo>
                  <a:close/>
                  <a:moveTo>
                    <a:pt x="87" y="109"/>
                  </a:moveTo>
                  <a:cubicBezTo>
                    <a:pt x="31" y="109"/>
                    <a:pt x="31" y="109"/>
                    <a:pt x="31" y="109"/>
                  </a:cubicBezTo>
                  <a:cubicBezTo>
                    <a:pt x="29" y="109"/>
                    <a:pt x="27" y="107"/>
                    <a:pt x="27" y="105"/>
                  </a:cubicBezTo>
                  <a:cubicBezTo>
                    <a:pt x="27" y="103"/>
                    <a:pt x="29" y="101"/>
                    <a:pt x="31" y="101"/>
                  </a:cubicBezTo>
                  <a:cubicBezTo>
                    <a:pt x="87" y="101"/>
                    <a:pt x="87" y="101"/>
                    <a:pt x="87" y="101"/>
                  </a:cubicBezTo>
                  <a:cubicBezTo>
                    <a:pt x="89" y="101"/>
                    <a:pt x="91" y="103"/>
                    <a:pt x="91" y="105"/>
                  </a:cubicBezTo>
                  <a:cubicBezTo>
                    <a:pt x="91" y="107"/>
                    <a:pt x="89" y="109"/>
                    <a:pt x="87" y="109"/>
                  </a:cubicBezTo>
                  <a:close/>
                  <a:moveTo>
                    <a:pt x="87" y="84"/>
                  </a:moveTo>
                  <a:cubicBezTo>
                    <a:pt x="31" y="84"/>
                    <a:pt x="31" y="84"/>
                    <a:pt x="31" y="84"/>
                  </a:cubicBezTo>
                  <a:cubicBezTo>
                    <a:pt x="29" y="84"/>
                    <a:pt x="27" y="82"/>
                    <a:pt x="27" y="80"/>
                  </a:cubicBezTo>
                  <a:cubicBezTo>
                    <a:pt x="27" y="78"/>
                    <a:pt x="29" y="76"/>
                    <a:pt x="31" y="76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89" y="76"/>
                    <a:pt x="91" y="78"/>
                    <a:pt x="91" y="80"/>
                  </a:cubicBezTo>
                  <a:cubicBezTo>
                    <a:pt x="91" y="82"/>
                    <a:pt x="89" y="84"/>
                    <a:pt x="87" y="8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悠黑体" panose="02010600010101010101" charset="-122"/>
                <a:ea typeface="方正悠黑体" panose="02010600010101010101" charset="-122"/>
                <a:cs typeface="+mn-ea"/>
                <a:sym typeface="方正悠黑体" panose="0201060001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  <p:bldP spid="65" grpId="0"/>
      <p:bldP spid="66" grpId="0"/>
      <p:bldP spid="67" grpId="0"/>
      <p:bldP spid="68" grpId="0"/>
      <p:bldP spid="69" grpId="0"/>
      <p:bldP spid="70" grpId="0"/>
      <p:bldP spid="11" grpId="0" animBg="1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 b="-5118"/>
          <a:stretch>
            <a:fillRect/>
          </a:stretch>
        </p:blipFill>
        <p:spPr>
          <a:xfrm flipV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8" name="文本框 30"/>
          <p:cNvSpPr txBox="1"/>
          <p:nvPr/>
        </p:nvSpPr>
        <p:spPr>
          <a:xfrm>
            <a:off x="691686" y="992201"/>
            <a:ext cx="45534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600" dirty="0">
                <a:ln>
                  <a:solidFill>
                    <a:srgbClr val="B9B9B9"/>
                  </a:solidFill>
                </a:ln>
                <a:noFill/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02.</a:t>
            </a:r>
            <a:endParaRPr lang="zh-CN" altLang="en-US" sz="16600" dirty="0">
              <a:ln>
                <a:solidFill>
                  <a:srgbClr val="B9B9B9"/>
                </a:solidFill>
              </a:ln>
              <a:noFill/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8601" y="4477660"/>
            <a:ext cx="2873829" cy="333828"/>
          </a:xfrm>
          <a:prstGeom prst="rect">
            <a:avLst/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REPORT ON WORK</a:t>
            </a:r>
            <a:endParaRPr lang="en-US" altLang="zh-CN" sz="16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825573" y="3323088"/>
            <a:ext cx="61267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对岗位的认知</a:t>
            </a:r>
            <a:endParaRPr lang="zh-CN" altLang="en-US" sz="5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6799" y="2010517"/>
            <a:ext cx="3670301" cy="3410891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660400" y="774700"/>
            <a:ext cx="304800" cy="45719"/>
          </a:xfrm>
          <a:prstGeom prst="rect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38" grpId="0"/>
      <p:bldP spid="9" grpId="0" animBg="1"/>
      <p:bldP spid="40" grpId="0"/>
      <p:bldP spid="4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0" name="任意多边形: 形状 89"/>
          <p:cNvSpPr/>
          <p:nvPr/>
        </p:nvSpPr>
        <p:spPr>
          <a:xfrm>
            <a:off x="0" y="4965700"/>
            <a:ext cx="12192000" cy="1892300"/>
          </a:xfrm>
          <a:custGeom>
            <a:avLst/>
            <a:gdLst>
              <a:gd name="connsiteX0" fmla="*/ 11018359 w 12192000"/>
              <a:gd name="connsiteY0" fmla="*/ 3 h 1892300"/>
              <a:gd name="connsiteX1" fmla="*/ 12179524 w 12192000"/>
              <a:gd name="connsiteY1" fmla="*/ 125383 h 1892300"/>
              <a:gd name="connsiteX2" fmla="*/ 12192000 w 12192000"/>
              <a:gd name="connsiteY2" fmla="*/ 128149 h 1892300"/>
              <a:gd name="connsiteX3" fmla="*/ 12192000 w 12192000"/>
              <a:gd name="connsiteY3" fmla="*/ 1892300 h 1892300"/>
              <a:gd name="connsiteX4" fmla="*/ 0 w 12192000"/>
              <a:gd name="connsiteY4" fmla="*/ 1892300 h 1892300"/>
              <a:gd name="connsiteX5" fmla="*/ 0 w 12192000"/>
              <a:gd name="connsiteY5" fmla="*/ 279534 h 1892300"/>
              <a:gd name="connsiteX6" fmla="*/ 224972 w 12192000"/>
              <a:gd name="connsiteY6" fmla="*/ 238873 h 1892300"/>
              <a:gd name="connsiteX7" fmla="*/ 1742837 w 12192000"/>
              <a:gd name="connsiteY7" fmla="*/ 122614 h 1892300"/>
              <a:gd name="connsiteX8" fmla="*/ 6297137 w 12192000"/>
              <a:gd name="connsiteY8" fmla="*/ 607054 h 1892300"/>
              <a:gd name="connsiteX9" fmla="*/ 10808335 w 12192000"/>
              <a:gd name="connsiteY9" fmla="*/ 3976 h 1892300"/>
              <a:gd name="connsiteX10" fmla="*/ 11018359 w 12192000"/>
              <a:gd name="connsiteY10" fmla="*/ 3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892300">
                <a:moveTo>
                  <a:pt x="11018359" y="3"/>
                </a:moveTo>
                <a:cubicBezTo>
                  <a:pt x="11464444" y="495"/>
                  <a:pt x="11852141" y="57755"/>
                  <a:pt x="12179524" y="125383"/>
                </a:cubicBezTo>
                <a:lnTo>
                  <a:pt x="12192000" y="128149"/>
                </a:lnTo>
                <a:lnTo>
                  <a:pt x="12192000" y="1892300"/>
                </a:lnTo>
                <a:lnTo>
                  <a:pt x="0" y="1892300"/>
                </a:lnTo>
                <a:lnTo>
                  <a:pt x="0" y="279534"/>
                </a:lnTo>
                <a:lnTo>
                  <a:pt x="224972" y="238873"/>
                </a:lnTo>
                <a:cubicBezTo>
                  <a:pt x="668531" y="165397"/>
                  <a:pt x="1160306" y="118752"/>
                  <a:pt x="1742837" y="122614"/>
                </a:cubicBezTo>
                <a:cubicBezTo>
                  <a:pt x="2985572" y="130853"/>
                  <a:pt x="4786220" y="626827"/>
                  <a:pt x="6297137" y="607054"/>
                </a:cubicBezTo>
                <a:cubicBezTo>
                  <a:pt x="7808053" y="587281"/>
                  <a:pt x="9666168" y="48465"/>
                  <a:pt x="10808335" y="3976"/>
                </a:cubicBezTo>
                <a:cubicBezTo>
                  <a:pt x="10879720" y="1195"/>
                  <a:pt x="10949731" y="-73"/>
                  <a:pt x="11018359" y="3"/>
                </a:cubicBezTo>
                <a:close/>
              </a:path>
            </a:pathLst>
          </a:custGeom>
          <a:gradFill flip="none" rotWithShape="1">
            <a:gsLst>
              <a:gs pos="0">
                <a:srgbClr val="57CAB3">
                  <a:alpha val="20000"/>
                </a:srgbClr>
              </a:gs>
              <a:gs pos="100000">
                <a:srgbClr val="57CAB3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我对岗位的认知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660400" y="1690242"/>
            <a:ext cx="108712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这三个月的时间里，通过对业务的不断熟悉，也渐渐的明白系统与系统之间的关联，而我所在的结算小组也是一个充满激情和挑战的部门，我要认真学习岗位职能，做好自己的本职工作，努力完成好各项工作任务。在今后的工作中，我将努力提高业务水平，克服不足，朝着以下几个方向努力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: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1092200" y="3289318"/>
            <a:ext cx="2994512" cy="268888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59405" y="4128754"/>
            <a:ext cx="2243443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在以后的工作中不断学习业务知识，透过多看、多学、多练来不断的提高自己的各项业务技能水平。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459405" y="3569555"/>
            <a:ext cx="14978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多看多学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58" name="矩形: 圆角 57"/>
          <p:cNvSpPr/>
          <p:nvPr/>
        </p:nvSpPr>
        <p:spPr>
          <a:xfrm>
            <a:off x="4598744" y="3289318"/>
            <a:ext cx="2994512" cy="268888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965949" y="4128754"/>
            <a:ext cx="2243443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提高自己解决实际问题的潜力，并在工作过程中做到更加细心和有耐心的对待每一项工作。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965949" y="3569555"/>
            <a:ext cx="209987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细心耐心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63" name="矩形: 圆角 62"/>
          <p:cNvSpPr/>
          <p:nvPr/>
        </p:nvSpPr>
        <p:spPr>
          <a:xfrm>
            <a:off x="8105288" y="3284873"/>
            <a:ext cx="2994512" cy="268888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472493" y="4128754"/>
            <a:ext cx="2243443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认真学习有关的业务知识，参考一些文件及以往的资料，并向同事请教学习。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472493" y="3569555"/>
            <a:ext cx="2192652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学习有关知识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565647" y="4004201"/>
            <a:ext cx="1983629" cy="0"/>
          </a:xfrm>
          <a:prstGeom prst="line">
            <a:avLst/>
          </a:prstGeom>
          <a:ln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>
            <a:off x="5059394" y="4004201"/>
            <a:ext cx="1983629" cy="0"/>
          </a:xfrm>
          <a:prstGeom prst="line">
            <a:avLst/>
          </a:prstGeom>
          <a:ln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>
            <a:off x="8591533" y="4004201"/>
            <a:ext cx="1983629" cy="0"/>
          </a:xfrm>
          <a:prstGeom prst="line">
            <a:avLst/>
          </a:prstGeom>
          <a:ln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90" grpId="0" animBg="1"/>
      <p:bldP spid="48" grpId="0"/>
      <p:bldP spid="11" grpId="0" bldLvl="0" animBg="1"/>
      <p:bldP spid="65" grpId="0"/>
      <p:bldP spid="68" grpId="0"/>
      <p:bldP spid="58" grpId="0" bldLvl="0" animBg="1"/>
      <p:bldP spid="60" grpId="0"/>
      <p:bldP spid="61" grpId="0"/>
      <p:bldP spid="63" grpId="0" animBg="1"/>
      <p:bldP spid="74" grpId="0"/>
      <p:bldP spid="8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111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我对岗位的认知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01855" y="2225353"/>
            <a:ext cx="2988290" cy="2988290"/>
            <a:chOff x="4579122" y="2949253"/>
            <a:chExt cx="2988290" cy="2988290"/>
          </a:xfrm>
        </p:grpSpPr>
        <p:grpSp>
          <p:nvGrpSpPr>
            <p:cNvPr id="20" name="组合 19"/>
            <p:cNvGrpSpPr/>
            <p:nvPr/>
          </p:nvGrpSpPr>
          <p:grpSpPr>
            <a:xfrm>
              <a:off x="4579122" y="2949253"/>
              <a:ext cx="2988290" cy="2988290"/>
              <a:chOff x="4579122" y="2949253"/>
              <a:chExt cx="2988290" cy="2988290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4579122" y="2949253"/>
                <a:ext cx="2988290" cy="2988290"/>
                <a:chOff x="4625848" y="3110914"/>
                <a:chExt cx="2664968" cy="2664968"/>
              </a:xfrm>
            </p:grpSpPr>
            <p:sp>
              <p:nvSpPr>
                <p:cNvPr id="78" name="椭圆 77"/>
                <p:cNvSpPr/>
                <p:nvPr/>
              </p:nvSpPr>
              <p:spPr>
                <a:xfrm rot="5400000">
                  <a:off x="4984110" y="3469176"/>
                  <a:ext cx="1948444" cy="1948444"/>
                </a:xfrm>
                <a:prstGeom prst="ellipse">
                  <a:avLst/>
                </a:prstGeom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5400000" scaled="1"/>
                </a:gra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tx1">
                      <a:lumMod val="85000"/>
                      <a:lumOff val="15000"/>
                      <a:alpha val="1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endParaRPr lang="zh-CN" altLang="en-US" sz="1600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>
                  <a:off x="4625848" y="3110914"/>
                  <a:ext cx="2664968" cy="2664968"/>
                </a:xfrm>
                <a:prstGeom prst="ellipse">
                  <a:avLst/>
                </a:prstGeom>
                <a:ln>
                  <a:gradFill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95000"/>
                          <a:alpha val="0"/>
                        </a:schemeClr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endParaRPr lang="zh-CN" altLang="en-US" sz="1600" b="1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4629615" y="3289300"/>
                <a:ext cx="2887304" cy="2308196"/>
                <a:chOff x="4373880" y="3279062"/>
                <a:chExt cx="2849372" cy="2277872"/>
              </a:xfrm>
            </p:grpSpPr>
            <p:grpSp>
              <p:nvGrpSpPr>
                <p:cNvPr id="88" name="组合 87"/>
                <p:cNvGrpSpPr/>
                <p:nvPr/>
              </p:nvGrpSpPr>
              <p:grpSpPr>
                <a:xfrm>
                  <a:off x="6799580" y="5133262"/>
                  <a:ext cx="423672" cy="423672"/>
                  <a:chOff x="3262884" y="4202098"/>
                  <a:chExt cx="482600" cy="482600"/>
                </a:xfrm>
              </p:grpSpPr>
              <p:sp>
                <p:nvSpPr>
                  <p:cNvPr id="89" name="椭圆 88"/>
                  <p:cNvSpPr/>
                  <p:nvPr/>
                </p:nvSpPr>
                <p:spPr>
                  <a:xfrm>
                    <a:off x="3262884" y="4202098"/>
                    <a:ext cx="482600" cy="48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5400000" scaled="1"/>
                  </a:gradFill>
                  <a:ln w="12700" cap="rnd">
                    <a:noFill/>
                    <a:prstDash val="solid"/>
                    <a:round/>
                  </a:ln>
                  <a:effectLst>
                    <a:outerShdw blurRad="254000" dist="127000" algn="ctr" rotWithShape="0">
                      <a:schemeClr val="tx1">
                        <a:lumMod val="85000"/>
                        <a:lumOff val="15000"/>
                        <a:alpha val="1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normAutofit/>
                  </a:bodyPr>
                  <a:lstStyle/>
                  <a:p>
                    <a:pPr algn="ctr" defTabSz="914400"/>
                    <a:endParaRPr lang="zh-CN" altLang="en-US" sz="1600" b="1">
                      <a:solidFill>
                        <a:schemeClr val="bg1"/>
                      </a:solidFill>
                    </a:endParaRPr>
                  </a:p>
                </p:txBody>
              </p:sp>
              <p:grpSp>
                <p:nvGrpSpPr>
                  <p:cNvPr id="90" name="组合 89"/>
                  <p:cNvGrpSpPr/>
                  <p:nvPr/>
                </p:nvGrpSpPr>
                <p:grpSpPr>
                  <a:xfrm>
                    <a:off x="3384521" y="4335411"/>
                    <a:ext cx="239326" cy="215974"/>
                    <a:chOff x="5403758" y="4952008"/>
                    <a:chExt cx="276994" cy="276994"/>
                  </a:xfrm>
                  <a:solidFill>
                    <a:schemeClr val="bg1"/>
                  </a:solidFill>
                </p:grpSpPr>
                <p:sp>
                  <p:nvSpPr>
                    <p:cNvPr id="91" name="Freeform 22"/>
                    <p:cNvSpPr/>
                    <p:nvPr/>
                  </p:nvSpPr>
                  <p:spPr>
                    <a:xfrm>
                      <a:off x="5403758" y="4952008"/>
                      <a:ext cx="276994" cy="161809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8178" y="12692"/>
                          </a:moveTo>
                          <a:lnTo>
                            <a:pt x="18178" y="4637"/>
                          </a:lnTo>
                          <a:lnTo>
                            <a:pt x="15826" y="4637"/>
                          </a:lnTo>
                          <a:lnTo>
                            <a:pt x="15826" y="8664"/>
                          </a:lnTo>
                          <a:lnTo>
                            <a:pt x="10764" y="0"/>
                          </a:lnTo>
                          <a:lnTo>
                            <a:pt x="10479" y="610"/>
                          </a:lnTo>
                          <a:lnTo>
                            <a:pt x="0" y="18427"/>
                          </a:lnTo>
                          <a:lnTo>
                            <a:pt x="1853" y="21600"/>
                          </a:lnTo>
                          <a:lnTo>
                            <a:pt x="10764" y="6102"/>
                          </a:lnTo>
                          <a:lnTo>
                            <a:pt x="19747" y="21356"/>
                          </a:lnTo>
                          <a:lnTo>
                            <a:pt x="21600" y="18427"/>
                          </a:lnTo>
                          <a:lnTo>
                            <a:pt x="18178" y="12692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92" name="Freeform 23"/>
                    <p:cNvSpPr/>
                    <p:nvPr/>
                  </p:nvSpPr>
                  <p:spPr>
                    <a:xfrm>
                      <a:off x="5446724" y="5027884"/>
                      <a:ext cx="190148" cy="20111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0800" y="0"/>
                          </a:moveTo>
                          <a:lnTo>
                            <a:pt x="0" y="10211"/>
                          </a:lnTo>
                          <a:lnTo>
                            <a:pt x="0" y="21600"/>
                          </a:lnTo>
                          <a:lnTo>
                            <a:pt x="7165" y="21600"/>
                          </a:lnTo>
                          <a:lnTo>
                            <a:pt x="7165" y="12567"/>
                          </a:lnTo>
                          <a:lnTo>
                            <a:pt x="14538" y="12567"/>
                          </a:lnTo>
                          <a:lnTo>
                            <a:pt x="14538" y="21600"/>
                          </a:lnTo>
                          <a:lnTo>
                            <a:pt x="21600" y="21600"/>
                          </a:lnTo>
                          <a:lnTo>
                            <a:pt x="21600" y="10211"/>
                          </a:lnTo>
                          <a:lnTo>
                            <a:pt x="10800" y="0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93" name="组合 92"/>
                <p:cNvGrpSpPr/>
                <p:nvPr/>
              </p:nvGrpSpPr>
              <p:grpSpPr>
                <a:xfrm>
                  <a:off x="6799580" y="3279062"/>
                  <a:ext cx="423672" cy="423672"/>
                  <a:chOff x="2831084" y="5167298"/>
                  <a:chExt cx="482600" cy="482600"/>
                </a:xfrm>
              </p:grpSpPr>
              <p:sp>
                <p:nvSpPr>
                  <p:cNvPr id="94" name="椭圆 93"/>
                  <p:cNvSpPr/>
                  <p:nvPr/>
                </p:nvSpPr>
                <p:spPr>
                  <a:xfrm>
                    <a:off x="2831084" y="5167298"/>
                    <a:ext cx="482600" cy="48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5400000" scaled="1"/>
                  </a:gradFill>
                  <a:ln w="12700" cap="rnd">
                    <a:noFill/>
                    <a:prstDash val="solid"/>
                    <a:round/>
                  </a:ln>
                  <a:effectLst>
                    <a:outerShdw blurRad="254000" dist="127000" algn="ctr" rotWithShape="0">
                      <a:schemeClr val="tx1">
                        <a:lumMod val="85000"/>
                        <a:lumOff val="15000"/>
                        <a:alpha val="1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normAutofit/>
                  </a:bodyPr>
                  <a:lstStyle/>
                  <a:p>
                    <a:pPr algn="ctr" defTabSz="914400"/>
                    <a:endParaRPr lang="zh-CN" altLang="en-US" sz="1600" b="1">
                      <a:solidFill>
                        <a:schemeClr val="bg1"/>
                      </a:solidFill>
                    </a:endParaRPr>
                  </a:p>
                </p:txBody>
              </p:sp>
              <p:grpSp>
                <p:nvGrpSpPr>
                  <p:cNvPr id="95" name="组合 94"/>
                  <p:cNvGrpSpPr/>
                  <p:nvPr/>
                </p:nvGrpSpPr>
                <p:grpSpPr>
                  <a:xfrm>
                    <a:off x="2961308" y="5311031"/>
                    <a:ext cx="222153" cy="195134"/>
                    <a:chOff x="7630000" y="1961761"/>
                    <a:chExt cx="658320" cy="578254"/>
                  </a:xfrm>
                  <a:solidFill>
                    <a:schemeClr val="bg1"/>
                  </a:solidFill>
                </p:grpSpPr>
                <p:sp>
                  <p:nvSpPr>
                    <p:cNvPr id="96" name="Freeform 58"/>
                    <p:cNvSpPr/>
                    <p:nvPr/>
                  </p:nvSpPr>
                  <p:spPr>
                    <a:xfrm>
                      <a:off x="7813007" y="2466303"/>
                      <a:ext cx="292305" cy="73712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9080" y="7920"/>
                          </a:moveTo>
                          <a:cubicBezTo>
                            <a:pt x="17460" y="7920"/>
                            <a:pt x="17460" y="7920"/>
                            <a:pt x="17460" y="7920"/>
                          </a:cubicBezTo>
                          <a:cubicBezTo>
                            <a:pt x="17460" y="0"/>
                            <a:pt x="17460" y="0"/>
                            <a:pt x="17460" y="0"/>
                          </a:cubicBezTo>
                          <a:cubicBezTo>
                            <a:pt x="4140" y="0"/>
                            <a:pt x="4140" y="0"/>
                            <a:pt x="4140" y="0"/>
                          </a:cubicBezTo>
                          <a:cubicBezTo>
                            <a:pt x="4140" y="7920"/>
                            <a:pt x="4140" y="7920"/>
                            <a:pt x="4140" y="7920"/>
                          </a:cubicBezTo>
                          <a:cubicBezTo>
                            <a:pt x="2520" y="7920"/>
                            <a:pt x="2520" y="7920"/>
                            <a:pt x="2520" y="7920"/>
                          </a:cubicBezTo>
                          <a:cubicBezTo>
                            <a:pt x="1080" y="7920"/>
                            <a:pt x="0" y="14400"/>
                            <a:pt x="0" y="21600"/>
                          </a:cubicBezTo>
                          <a:cubicBezTo>
                            <a:pt x="21600" y="21600"/>
                            <a:pt x="21600" y="21600"/>
                            <a:pt x="21600" y="21600"/>
                          </a:cubicBezTo>
                          <a:cubicBezTo>
                            <a:pt x="21600" y="14400"/>
                            <a:pt x="20520" y="7920"/>
                            <a:pt x="19080" y="7920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97" name="Freeform 59"/>
                    <p:cNvSpPr/>
                    <p:nvPr/>
                  </p:nvSpPr>
                  <p:spPr>
                    <a:xfrm>
                      <a:off x="7630000" y="1961761"/>
                      <a:ext cx="658320" cy="49056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20080" y="0"/>
                          </a:moveTo>
                          <a:cubicBezTo>
                            <a:pt x="1520" y="0"/>
                            <a:pt x="1520" y="0"/>
                            <a:pt x="1520" y="0"/>
                          </a:cubicBezTo>
                          <a:cubicBezTo>
                            <a:pt x="720" y="0"/>
                            <a:pt x="0" y="967"/>
                            <a:pt x="0" y="2042"/>
                          </a:cubicBezTo>
                          <a:cubicBezTo>
                            <a:pt x="0" y="19666"/>
                            <a:pt x="0" y="19666"/>
                            <a:pt x="0" y="19666"/>
                          </a:cubicBezTo>
                          <a:cubicBezTo>
                            <a:pt x="0" y="20740"/>
                            <a:pt x="720" y="21600"/>
                            <a:pt x="1520" y="21600"/>
                          </a:cubicBezTo>
                          <a:cubicBezTo>
                            <a:pt x="20080" y="21600"/>
                            <a:pt x="20080" y="21600"/>
                            <a:pt x="20080" y="21600"/>
                          </a:cubicBezTo>
                          <a:cubicBezTo>
                            <a:pt x="20880" y="21600"/>
                            <a:pt x="21600" y="20740"/>
                            <a:pt x="21600" y="19666"/>
                          </a:cubicBezTo>
                          <a:cubicBezTo>
                            <a:pt x="21600" y="2042"/>
                            <a:pt x="21600" y="2042"/>
                            <a:pt x="21600" y="2042"/>
                          </a:cubicBezTo>
                          <a:cubicBezTo>
                            <a:pt x="21600" y="967"/>
                            <a:pt x="20880" y="0"/>
                            <a:pt x="20080" y="0"/>
                          </a:cubicBezTo>
                          <a:close/>
                          <a:moveTo>
                            <a:pt x="10800" y="19666"/>
                          </a:moveTo>
                          <a:cubicBezTo>
                            <a:pt x="10480" y="19666"/>
                            <a:pt x="10240" y="19343"/>
                            <a:pt x="10240" y="18913"/>
                          </a:cubicBezTo>
                          <a:cubicBezTo>
                            <a:pt x="10240" y="18484"/>
                            <a:pt x="10480" y="18161"/>
                            <a:pt x="10800" y="18161"/>
                          </a:cubicBezTo>
                          <a:cubicBezTo>
                            <a:pt x="11120" y="18161"/>
                            <a:pt x="11360" y="18484"/>
                            <a:pt x="11360" y="18913"/>
                          </a:cubicBezTo>
                          <a:cubicBezTo>
                            <a:pt x="11360" y="19343"/>
                            <a:pt x="11120" y="19666"/>
                            <a:pt x="10800" y="19666"/>
                          </a:cubicBezTo>
                          <a:close/>
                          <a:moveTo>
                            <a:pt x="20320" y="15690"/>
                          </a:moveTo>
                          <a:cubicBezTo>
                            <a:pt x="20320" y="15797"/>
                            <a:pt x="20240" y="15904"/>
                            <a:pt x="20160" y="15904"/>
                          </a:cubicBezTo>
                          <a:cubicBezTo>
                            <a:pt x="1440" y="15904"/>
                            <a:pt x="1440" y="15904"/>
                            <a:pt x="1440" y="15904"/>
                          </a:cubicBezTo>
                          <a:cubicBezTo>
                            <a:pt x="1360" y="15904"/>
                            <a:pt x="1280" y="15797"/>
                            <a:pt x="1280" y="15690"/>
                          </a:cubicBezTo>
                          <a:cubicBezTo>
                            <a:pt x="1280" y="2149"/>
                            <a:pt x="1280" y="2149"/>
                            <a:pt x="1280" y="2149"/>
                          </a:cubicBezTo>
                          <a:cubicBezTo>
                            <a:pt x="1280" y="2042"/>
                            <a:pt x="1360" y="1934"/>
                            <a:pt x="1440" y="1934"/>
                          </a:cubicBezTo>
                          <a:cubicBezTo>
                            <a:pt x="20160" y="1934"/>
                            <a:pt x="20160" y="1934"/>
                            <a:pt x="20160" y="1934"/>
                          </a:cubicBezTo>
                          <a:cubicBezTo>
                            <a:pt x="20240" y="1934"/>
                            <a:pt x="20320" y="2042"/>
                            <a:pt x="20320" y="2149"/>
                          </a:cubicBezTo>
                          <a:lnTo>
                            <a:pt x="20320" y="15690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98" name="Freeform 60"/>
                    <p:cNvSpPr/>
                    <p:nvPr/>
                  </p:nvSpPr>
                  <p:spPr>
                    <a:xfrm>
                      <a:off x="7863747" y="2115037"/>
                      <a:ext cx="190825" cy="78127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060" h="18189" extrusionOk="0">
                          <a:moveTo>
                            <a:pt x="810" y="8526"/>
                          </a:moveTo>
                          <a:cubicBezTo>
                            <a:pt x="-270" y="10800"/>
                            <a:pt x="-270" y="14211"/>
                            <a:pt x="810" y="16484"/>
                          </a:cubicBezTo>
                          <a:cubicBezTo>
                            <a:pt x="1350" y="17621"/>
                            <a:pt x="1890" y="18190"/>
                            <a:pt x="2700" y="18190"/>
                          </a:cubicBezTo>
                          <a:cubicBezTo>
                            <a:pt x="3240" y="18190"/>
                            <a:pt x="4050" y="17621"/>
                            <a:pt x="4590" y="16484"/>
                          </a:cubicBezTo>
                          <a:cubicBezTo>
                            <a:pt x="7830" y="9663"/>
                            <a:pt x="13230" y="9663"/>
                            <a:pt x="16470" y="16484"/>
                          </a:cubicBezTo>
                          <a:cubicBezTo>
                            <a:pt x="17550" y="18758"/>
                            <a:pt x="19170" y="18758"/>
                            <a:pt x="20250" y="16484"/>
                          </a:cubicBezTo>
                          <a:cubicBezTo>
                            <a:pt x="21330" y="14211"/>
                            <a:pt x="21330" y="10800"/>
                            <a:pt x="20250" y="8526"/>
                          </a:cubicBezTo>
                          <a:cubicBezTo>
                            <a:pt x="14850" y="-2842"/>
                            <a:pt x="6210" y="-2842"/>
                            <a:pt x="810" y="8526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99" name="Freeform 61"/>
                    <p:cNvSpPr/>
                    <p:nvPr/>
                  </p:nvSpPr>
                  <p:spPr>
                    <a:xfrm>
                      <a:off x="7805283" y="2035472"/>
                      <a:ext cx="307754" cy="99856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262" h="21214" extrusionOk="0">
                          <a:moveTo>
                            <a:pt x="10631" y="0"/>
                          </a:moveTo>
                          <a:cubicBezTo>
                            <a:pt x="6750" y="0"/>
                            <a:pt x="3206" y="4114"/>
                            <a:pt x="506" y="12343"/>
                          </a:cubicBezTo>
                          <a:cubicBezTo>
                            <a:pt x="-169" y="14400"/>
                            <a:pt x="-169" y="18000"/>
                            <a:pt x="506" y="20057"/>
                          </a:cubicBezTo>
                          <a:cubicBezTo>
                            <a:pt x="1181" y="21600"/>
                            <a:pt x="2194" y="21600"/>
                            <a:pt x="2869" y="20057"/>
                          </a:cubicBezTo>
                          <a:cubicBezTo>
                            <a:pt x="4894" y="13371"/>
                            <a:pt x="7762" y="10286"/>
                            <a:pt x="10631" y="10286"/>
                          </a:cubicBezTo>
                          <a:cubicBezTo>
                            <a:pt x="13500" y="10286"/>
                            <a:pt x="16200" y="13371"/>
                            <a:pt x="18393" y="20057"/>
                          </a:cubicBezTo>
                          <a:cubicBezTo>
                            <a:pt x="18731" y="21086"/>
                            <a:pt x="19068" y="21086"/>
                            <a:pt x="19575" y="21086"/>
                          </a:cubicBezTo>
                          <a:cubicBezTo>
                            <a:pt x="19912" y="21086"/>
                            <a:pt x="20418" y="21086"/>
                            <a:pt x="20756" y="20057"/>
                          </a:cubicBezTo>
                          <a:cubicBezTo>
                            <a:pt x="21431" y="18000"/>
                            <a:pt x="21431" y="14400"/>
                            <a:pt x="20756" y="12343"/>
                          </a:cubicBezTo>
                          <a:cubicBezTo>
                            <a:pt x="18056" y="4114"/>
                            <a:pt x="14512" y="0"/>
                            <a:pt x="10631" y="0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00" name="Freeform 62"/>
                    <p:cNvSpPr/>
                    <p:nvPr/>
                  </p:nvSpPr>
                  <p:spPr>
                    <a:xfrm>
                      <a:off x="7923462" y="2206869"/>
                      <a:ext cx="76478" cy="7278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94" h="19636" extrusionOk="0">
                          <a:moveTo>
                            <a:pt x="2859" y="2945"/>
                          </a:moveTo>
                          <a:cubicBezTo>
                            <a:pt x="-953" y="6873"/>
                            <a:pt x="-953" y="12763"/>
                            <a:pt x="2859" y="16691"/>
                          </a:cubicBezTo>
                          <a:cubicBezTo>
                            <a:pt x="6671" y="20618"/>
                            <a:pt x="13023" y="20618"/>
                            <a:pt x="16835" y="16691"/>
                          </a:cubicBezTo>
                          <a:cubicBezTo>
                            <a:pt x="20647" y="12763"/>
                            <a:pt x="20647" y="6873"/>
                            <a:pt x="16835" y="2945"/>
                          </a:cubicBezTo>
                          <a:cubicBezTo>
                            <a:pt x="13023" y="-982"/>
                            <a:pt x="6671" y="-982"/>
                            <a:pt x="2859" y="2945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08" name="组合 107"/>
                <p:cNvGrpSpPr/>
                <p:nvPr/>
              </p:nvGrpSpPr>
              <p:grpSpPr>
                <a:xfrm>
                  <a:off x="4373880" y="3279062"/>
                  <a:ext cx="423672" cy="423672"/>
                  <a:chOff x="3262884" y="4202098"/>
                  <a:chExt cx="482600" cy="482600"/>
                </a:xfrm>
              </p:grpSpPr>
              <p:sp>
                <p:nvSpPr>
                  <p:cNvPr id="109" name="椭圆 108"/>
                  <p:cNvSpPr/>
                  <p:nvPr/>
                </p:nvSpPr>
                <p:spPr>
                  <a:xfrm>
                    <a:off x="3262884" y="4202098"/>
                    <a:ext cx="482600" cy="48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5400000" scaled="1"/>
                  </a:gradFill>
                  <a:ln w="12700" cap="rnd">
                    <a:noFill/>
                    <a:prstDash val="solid"/>
                    <a:round/>
                  </a:ln>
                  <a:effectLst>
                    <a:outerShdw blurRad="254000" dist="127000" algn="ctr" rotWithShape="0">
                      <a:schemeClr val="tx1">
                        <a:lumMod val="85000"/>
                        <a:lumOff val="15000"/>
                        <a:alpha val="1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normAutofit/>
                  </a:bodyPr>
                  <a:lstStyle/>
                  <a:p>
                    <a:pPr algn="ctr" defTabSz="914400"/>
                    <a:endParaRPr lang="zh-CN" altLang="en-US" sz="1600" b="1">
                      <a:solidFill>
                        <a:schemeClr val="bg1"/>
                      </a:solidFill>
                    </a:endParaRPr>
                  </a:p>
                </p:txBody>
              </p:sp>
              <p:grpSp>
                <p:nvGrpSpPr>
                  <p:cNvPr id="110" name="组合 109"/>
                  <p:cNvGrpSpPr/>
                  <p:nvPr/>
                </p:nvGrpSpPr>
                <p:grpSpPr>
                  <a:xfrm>
                    <a:off x="3384521" y="4335411"/>
                    <a:ext cx="239326" cy="215974"/>
                    <a:chOff x="5403758" y="4952008"/>
                    <a:chExt cx="276994" cy="276994"/>
                  </a:xfrm>
                  <a:solidFill>
                    <a:schemeClr val="bg1"/>
                  </a:solidFill>
                </p:grpSpPr>
                <p:sp>
                  <p:nvSpPr>
                    <p:cNvPr id="111" name="Freeform 22"/>
                    <p:cNvSpPr/>
                    <p:nvPr/>
                  </p:nvSpPr>
                  <p:spPr>
                    <a:xfrm>
                      <a:off x="5403758" y="4952008"/>
                      <a:ext cx="276994" cy="161809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8178" y="12692"/>
                          </a:moveTo>
                          <a:lnTo>
                            <a:pt x="18178" y="4637"/>
                          </a:lnTo>
                          <a:lnTo>
                            <a:pt x="15826" y="4637"/>
                          </a:lnTo>
                          <a:lnTo>
                            <a:pt x="15826" y="8664"/>
                          </a:lnTo>
                          <a:lnTo>
                            <a:pt x="10764" y="0"/>
                          </a:lnTo>
                          <a:lnTo>
                            <a:pt x="10479" y="610"/>
                          </a:lnTo>
                          <a:lnTo>
                            <a:pt x="0" y="18427"/>
                          </a:lnTo>
                          <a:lnTo>
                            <a:pt x="1853" y="21600"/>
                          </a:lnTo>
                          <a:lnTo>
                            <a:pt x="10764" y="6102"/>
                          </a:lnTo>
                          <a:lnTo>
                            <a:pt x="19747" y="21356"/>
                          </a:lnTo>
                          <a:lnTo>
                            <a:pt x="21600" y="18427"/>
                          </a:lnTo>
                          <a:lnTo>
                            <a:pt x="18178" y="12692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2" name="Freeform 23"/>
                    <p:cNvSpPr/>
                    <p:nvPr/>
                  </p:nvSpPr>
                  <p:spPr>
                    <a:xfrm>
                      <a:off x="5446724" y="5027884"/>
                      <a:ext cx="190148" cy="20111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0800" y="0"/>
                          </a:moveTo>
                          <a:lnTo>
                            <a:pt x="0" y="10211"/>
                          </a:lnTo>
                          <a:lnTo>
                            <a:pt x="0" y="21600"/>
                          </a:lnTo>
                          <a:lnTo>
                            <a:pt x="7165" y="21600"/>
                          </a:lnTo>
                          <a:lnTo>
                            <a:pt x="7165" y="12567"/>
                          </a:lnTo>
                          <a:lnTo>
                            <a:pt x="14538" y="12567"/>
                          </a:lnTo>
                          <a:lnTo>
                            <a:pt x="14538" y="21600"/>
                          </a:lnTo>
                          <a:lnTo>
                            <a:pt x="21600" y="21600"/>
                          </a:lnTo>
                          <a:lnTo>
                            <a:pt x="21600" y="10211"/>
                          </a:lnTo>
                          <a:lnTo>
                            <a:pt x="10800" y="0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13" name="组合 112"/>
                <p:cNvGrpSpPr/>
                <p:nvPr/>
              </p:nvGrpSpPr>
              <p:grpSpPr>
                <a:xfrm>
                  <a:off x="4373880" y="5133262"/>
                  <a:ext cx="423672" cy="423672"/>
                  <a:chOff x="2831084" y="5167298"/>
                  <a:chExt cx="482600" cy="482600"/>
                </a:xfrm>
              </p:grpSpPr>
              <p:sp>
                <p:nvSpPr>
                  <p:cNvPr id="114" name="椭圆 113"/>
                  <p:cNvSpPr/>
                  <p:nvPr/>
                </p:nvSpPr>
                <p:spPr>
                  <a:xfrm>
                    <a:off x="2831084" y="5167298"/>
                    <a:ext cx="482600" cy="48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5400000" scaled="1"/>
                  </a:gradFill>
                  <a:ln w="12700" cap="rnd">
                    <a:noFill/>
                    <a:prstDash val="solid"/>
                    <a:round/>
                  </a:ln>
                  <a:effectLst>
                    <a:outerShdw blurRad="254000" dist="127000" algn="ctr" rotWithShape="0">
                      <a:schemeClr val="tx1">
                        <a:lumMod val="85000"/>
                        <a:lumOff val="15000"/>
                        <a:alpha val="1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normAutofit/>
                  </a:bodyPr>
                  <a:lstStyle/>
                  <a:p>
                    <a:pPr algn="ctr" defTabSz="914400"/>
                    <a:endParaRPr lang="zh-CN" altLang="en-US" sz="1600" b="1">
                      <a:solidFill>
                        <a:schemeClr val="bg1"/>
                      </a:solidFill>
                    </a:endParaRPr>
                  </a:p>
                </p:txBody>
              </p:sp>
              <p:grpSp>
                <p:nvGrpSpPr>
                  <p:cNvPr id="115" name="组合 114"/>
                  <p:cNvGrpSpPr/>
                  <p:nvPr/>
                </p:nvGrpSpPr>
                <p:grpSpPr>
                  <a:xfrm>
                    <a:off x="2961308" y="5311031"/>
                    <a:ext cx="222153" cy="195134"/>
                    <a:chOff x="7630000" y="1961761"/>
                    <a:chExt cx="658320" cy="578254"/>
                  </a:xfrm>
                  <a:solidFill>
                    <a:schemeClr val="bg1"/>
                  </a:solidFill>
                </p:grpSpPr>
                <p:sp>
                  <p:nvSpPr>
                    <p:cNvPr id="116" name="Freeform 58"/>
                    <p:cNvSpPr/>
                    <p:nvPr/>
                  </p:nvSpPr>
                  <p:spPr>
                    <a:xfrm>
                      <a:off x="7813007" y="2466303"/>
                      <a:ext cx="292305" cy="73712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19080" y="7920"/>
                          </a:moveTo>
                          <a:cubicBezTo>
                            <a:pt x="17460" y="7920"/>
                            <a:pt x="17460" y="7920"/>
                            <a:pt x="17460" y="7920"/>
                          </a:cubicBezTo>
                          <a:cubicBezTo>
                            <a:pt x="17460" y="0"/>
                            <a:pt x="17460" y="0"/>
                            <a:pt x="17460" y="0"/>
                          </a:cubicBezTo>
                          <a:cubicBezTo>
                            <a:pt x="4140" y="0"/>
                            <a:pt x="4140" y="0"/>
                            <a:pt x="4140" y="0"/>
                          </a:cubicBezTo>
                          <a:cubicBezTo>
                            <a:pt x="4140" y="7920"/>
                            <a:pt x="4140" y="7920"/>
                            <a:pt x="4140" y="7920"/>
                          </a:cubicBezTo>
                          <a:cubicBezTo>
                            <a:pt x="2520" y="7920"/>
                            <a:pt x="2520" y="7920"/>
                            <a:pt x="2520" y="7920"/>
                          </a:cubicBezTo>
                          <a:cubicBezTo>
                            <a:pt x="1080" y="7920"/>
                            <a:pt x="0" y="14400"/>
                            <a:pt x="0" y="21600"/>
                          </a:cubicBezTo>
                          <a:cubicBezTo>
                            <a:pt x="21600" y="21600"/>
                            <a:pt x="21600" y="21600"/>
                            <a:pt x="21600" y="21600"/>
                          </a:cubicBezTo>
                          <a:cubicBezTo>
                            <a:pt x="21600" y="14400"/>
                            <a:pt x="20520" y="7920"/>
                            <a:pt x="19080" y="7920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7" name="Freeform 59"/>
                    <p:cNvSpPr/>
                    <p:nvPr/>
                  </p:nvSpPr>
                  <p:spPr>
                    <a:xfrm>
                      <a:off x="7630000" y="1961761"/>
                      <a:ext cx="658320" cy="49056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20080" y="0"/>
                          </a:moveTo>
                          <a:cubicBezTo>
                            <a:pt x="1520" y="0"/>
                            <a:pt x="1520" y="0"/>
                            <a:pt x="1520" y="0"/>
                          </a:cubicBezTo>
                          <a:cubicBezTo>
                            <a:pt x="720" y="0"/>
                            <a:pt x="0" y="967"/>
                            <a:pt x="0" y="2042"/>
                          </a:cubicBezTo>
                          <a:cubicBezTo>
                            <a:pt x="0" y="19666"/>
                            <a:pt x="0" y="19666"/>
                            <a:pt x="0" y="19666"/>
                          </a:cubicBezTo>
                          <a:cubicBezTo>
                            <a:pt x="0" y="20740"/>
                            <a:pt x="720" y="21600"/>
                            <a:pt x="1520" y="21600"/>
                          </a:cubicBezTo>
                          <a:cubicBezTo>
                            <a:pt x="20080" y="21600"/>
                            <a:pt x="20080" y="21600"/>
                            <a:pt x="20080" y="21600"/>
                          </a:cubicBezTo>
                          <a:cubicBezTo>
                            <a:pt x="20880" y="21600"/>
                            <a:pt x="21600" y="20740"/>
                            <a:pt x="21600" y="19666"/>
                          </a:cubicBezTo>
                          <a:cubicBezTo>
                            <a:pt x="21600" y="2042"/>
                            <a:pt x="21600" y="2042"/>
                            <a:pt x="21600" y="2042"/>
                          </a:cubicBezTo>
                          <a:cubicBezTo>
                            <a:pt x="21600" y="967"/>
                            <a:pt x="20880" y="0"/>
                            <a:pt x="20080" y="0"/>
                          </a:cubicBezTo>
                          <a:close/>
                          <a:moveTo>
                            <a:pt x="10800" y="19666"/>
                          </a:moveTo>
                          <a:cubicBezTo>
                            <a:pt x="10480" y="19666"/>
                            <a:pt x="10240" y="19343"/>
                            <a:pt x="10240" y="18913"/>
                          </a:cubicBezTo>
                          <a:cubicBezTo>
                            <a:pt x="10240" y="18484"/>
                            <a:pt x="10480" y="18161"/>
                            <a:pt x="10800" y="18161"/>
                          </a:cubicBezTo>
                          <a:cubicBezTo>
                            <a:pt x="11120" y="18161"/>
                            <a:pt x="11360" y="18484"/>
                            <a:pt x="11360" y="18913"/>
                          </a:cubicBezTo>
                          <a:cubicBezTo>
                            <a:pt x="11360" y="19343"/>
                            <a:pt x="11120" y="19666"/>
                            <a:pt x="10800" y="19666"/>
                          </a:cubicBezTo>
                          <a:close/>
                          <a:moveTo>
                            <a:pt x="20320" y="15690"/>
                          </a:moveTo>
                          <a:cubicBezTo>
                            <a:pt x="20320" y="15797"/>
                            <a:pt x="20240" y="15904"/>
                            <a:pt x="20160" y="15904"/>
                          </a:cubicBezTo>
                          <a:cubicBezTo>
                            <a:pt x="1440" y="15904"/>
                            <a:pt x="1440" y="15904"/>
                            <a:pt x="1440" y="15904"/>
                          </a:cubicBezTo>
                          <a:cubicBezTo>
                            <a:pt x="1360" y="15904"/>
                            <a:pt x="1280" y="15797"/>
                            <a:pt x="1280" y="15690"/>
                          </a:cubicBezTo>
                          <a:cubicBezTo>
                            <a:pt x="1280" y="2149"/>
                            <a:pt x="1280" y="2149"/>
                            <a:pt x="1280" y="2149"/>
                          </a:cubicBezTo>
                          <a:cubicBezTo>
                            <a:pt x="1280" y="2042"/>
                            <a:pt x="1360" y="1934"/>
                            <a:pt x="1440" y="1934"/>
                          </a:cubicBezTo>
                          <a:cubicBezTo>
                            <a:pt x="20160" y="1934"/>
                            <a:pt x="20160" y="1934"/>
                            <a:pt x="20160" y="1934"/>
                          </a:cubicBezTo>
                          <a:cubicBezTo>
                            <a:pt x="20240" y="1934"/>
                            <a:pt x="20320" y="2042"/>
                            <a:pt x="20320" y="2149"/>
                          </a:cubicBezTo>
                          <a:lnTo>
                            <a:pt x="20320" y="15690"/>
                          </a:ln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8" name="Freeform 60"/>
                    <p:cNvSpPr/>
                    <p:nvPr/>
                  </p:nvSpPr>
                  <p:spPr>
                    <a:xfrm>
                      <a:off x="7863747" y="2115037"/>
                      <a:ext cx="190825" cy="78127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060" h="18189" extrusionOk="0">
                          <a:moveTo>
                            <a:pt x="810" y="8526"/>
                          </a:moveTo>
                          <a:cubicBezTo>
                            <a:pt x="-270" y="10800"/>
                            <a:pt x="-270" y="14211"/>
                            <a:pt x="810" y="16484"/>
                          </a:cubicBezTo>
                          <a:cubicBezTo>
                            <a:pt x="1350" y="17621"/>
                            <a:pt x="1890" y="18190"/>
                            <a:pt x="2700" y="18190"/>
                          </a:cubicBezTo>
                          <a:cubicBezTo>
                            <a:pt x="3240" y="18190"/>
                            <a:pt x="4050" y="17621"/>
                            <a:pt x="4590" y="16484"/>
                          </a:cubicBezTo>
                          <a:cubicBezTo>
                            <a:pt x="7830" y="9663"/>
                            <a:pt x="13230" y="9663"/>
                            <a:pt x="16470" y="16484"/>
                          </a:cubicBezTo>
                          <a:cubicBezTo>
                            <a:pt x="17550" y="18758"/>
                            <a:pt x="19170" y="18758"/>
                            <a:pt x="20250" y="16484"/>
                          </a:cubicBezTo>
                          <a:cubicBezTo>
                            <a:pt x="21330" y="14211"/>
                            <a:pt x="21330" y="10800"/>
                            <a:pt x="20250" y="8526"/>
                          </a:cubicBezTo>
                          <a:cubicBezTo>
                            <a:pt x="14850" y="-2842"/>
                            <a:pt x="6210" y="-2842"/>
                            <a:pt x="810" y="8526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9" name="Freeform 61"/>
                    <p:cNvSpPr/>
                    <p:nvPr/>
                  </p:nvSpPr>
                  <p:spPr>
                    <a:xfrm>
                      <a:off x="7805283" y="2035472"/>
                      <a:ext cx="307754" cy="99856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262" h="21214" extrusionOk="0">
                          <a:moveTo>
                            <a:pt x="10631" y="0"/>
                          </a:moveTo>
                          <a:cubicBezTo>
                            <a:pt x="6750" y="0"/>
                            <a:pt x="3206" y="4114"/>
                            <a:pt x="506" y="12343"/>
                          </a:cubicBezTo>
                          <a:cubicBezTo>
                            <a:pt x="-169" y="14400"/>
                            <a:pt x="-169" y="18000"/>
                            <a:pt x="506" y="20057"/>
                          </a:cubicBezTo>
                          <a:cubicBezTo>
                            <a:pt x="1181" y="21600"/>
                            <a:pt x="2194" y="21600"/>
                            <a:pt x="2869" y="20057"/>
                          </a:cubicBezTo>
                          <a:cubicBezTo>
                            <a:pt x="4894" y="13371"/>
                            <a:pt x="7762" y="10286"/>
                            <a:pt x="10631" y="10286"/>
                          </a:cubicBezTo>
                          <a:cubicBezTo>
                            <a:pt x="13500" y="10286"/>
                            <a:pt x="16200" y="13371"/>
                            <a:pt x="18393" y="20057"/>
                          </a:cubicBezTo>
                          <a:cubicBezTo>
                            <a:pt x="18731" y="21086"/>
                            <a:pt x="19068" y="21086"/>
                            <a:pt x="19575" y="21086"/>
                          </a:cubicBezTo>
                          <a:cubicBezTo>
                            <a:pt x="19912" y="21086"/>
                            <a:pt x="20418" y="21086"/>
                            <a:pt x="20756" y="20057"/>
                          </a:cubicBezTo>
                          <a:cubicBezTo>
                            <a:pt x="21431" y="18000"/>
                            <a:pt x="21431" y="14400"/>
                            <a:pt x="20756" y="12343"/>
                          </a:cubicBezTo>
                          <a:cubicBezTo>
                            <a:pt x="18056" y="4114"/>
                            <a:pt x="14512" y="0"/>
                            <a:pt x="10631" y="0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0" name="Freeform 62"/>
                    <p:cNvSpPr/>
                    <p:nvPr/>
                  </p:nvSpPr>
                  <p:spPr>
                    <a:xfrm>
                      <a:off x="7923462" y="2206869"/>
                      <a:ext cx="76478" cy="7278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94" h="19636" extrusionOk="0">
                          <a:moveTo>
                            <a:pt x="2859" y="2945"/>
                          </a:moveTo>
                          <a:cubicBezTo>
                            <a:pt x="-953" y="6873"/>
                            <a:pt x="-953" y="12763"/>
                            <a:pt x="2859" y="16691"/>
                          </a:cubicBezTo>
                          <a:cubicBezTo>
                            <a:pt x="6671" y="20618"/>
                            <a:pt x="13023" y="20618"/>
                            <a:pt x="16835" y="16691"/>
                          </a:cubicBezTo>
                          <a:cubicBezTo>
                            <a:pt x="20647" y="12763"/>
                            <a:pt x="20647" y="6873"/>
                            <a:pt x="16835" y="2945"/>
                          </a:cubicBezTo>
                          <a:cubicBezTo>
                            <a:pt x="13023" y="-982"/>
                            <a:pt x="6671" y="-982"/>
                            <a:pt x="2859" y="2945"/>
                          </a:cubicBezTo>
                          <a:close/>
                        </a:path>
                      </a:pathLst>
                    </a:custGeom>
                    <a:grp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45720" tIns="45720" rIns="45720" bIns="45720" numCol="1" anchor="t">
                      <a:noAutofit/>
                    </a:bodyPr>
                    <a:lstStyle/>
                    <a:p>
                      <a:endParaRPr sz="900">
                        <a:latin typeface="Arial" panose="020B0604020202020204" pitchFamily="34" charset="0"/>
                        <a:ea typeface="微软雅黑" panose="020B0503020204020204" charset="-122"/>
                        <a:sym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22" name="文本框 30"/>
            <p:cNvSpPr txBox="1"/>
            <p:nvPr/>
          </p:nvSpPr>
          <p:spPr>
            <a:xfrm>
              <a:off x="5454859" y="3904789"/>
              <a:ext cx="123681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200" dirty="0">
                  <a:solidFill>
                    <a:schemeClr val="bg1"/>
                  </a:soli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岗位</a:t>
              </a:r>
              <a:endParaRPr lang="en-US" altLang="zh-CN" sz="3200" dirty="0">
                <a:solidFill>
                  <a:schemeClr val="bg1"/>
                </a:soli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  <a:p>
              <a:pPr algn="ctr"/>
              <a:r>
                <a:rPr lang="zh-CN" altLang="en-US" sz="3200" dirty="0">
                  <a:solidFill>
                    <a:schemeClr val="bg1"/>
                  </a:soli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认知</a:t>
              </a:r>
              <a:endParaRPr lang="zh-CN" altLang="en-US" sz="3200" dirty="0">
                <a:solidFill>
                  <a:schemeClr val="bg1"/>
                </a:soli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066169" y="1792243"/>
            <a:ext cx="3087363" cy="2138571"/>
            <a:chOff x="557537" y="3176543"/>
            <a:chExt cx="3087363" cy="2138571"/>
          </a:xfrm>
        </p:grpSpPr>
        <p:sp>
          <p:nvSpPr>
            <p:cNvPr id="123" name="矩形 122"/>
            <p:cNvSpPr/>
            <p:nvPr/>
          </p:nvSpPr>
          <p:spPr>
            <a:xfrm>
              <a:off x="557537" y="3608234"/>
              <a:ext cx="3087363" cy="1706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在学习和测试的过程中，并不是我以为，而是要根据系统业务是如何实现开展的，遵循数据业务一致的原则，更要去不断地学习，才能更好的融入到工作中去。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1065537" y="3176543"/>
              <a:ext cx="2579363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方正神乐体_YS" panose="02010600010101010101" charset="-128"/>
                  <a:sym typeface="Arial" panose="020B0604020202020204" pitchFamily="34" charset="0"/>
                </a:rPr>
                <a:t>改变自身思维</a:t>
              </a:r>
              <a:endPara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6169" y="4040143"/>
            <a:ext cx="3087363" cy="1783151"/>
            <a:chOff x="557537" y="3176543"/>
            <a:chExt cx="3087363" cy="1783151"/>
          </a:xfrm>
        </p:grpSpPr>
        <p:sp>
          <p:nvSpPr>
            <p:cNvPr id="129" name="矩形 128"/>
            <p:cNvSpPr/>
            <p:nvPr/>
          </p:nvSpPr>
          <p:spPr>
            <a:xfrm>
              <a:off x="557537" y="3608234"/>
              <a:ext cx="3087363" cy="13514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在这三个月的工作中，我参与了一些集体完成的工作，在这个过程中强化了我的团队意识，这是我从中学到的最珍贵也是最重要的东西。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1065537" y="3176543"/>
              <a:ext cx="257936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方正神乐体_YS" panose="02010600010101010101" charset="-128"/>
                  <a:sym typeface="Arial" panose="020B0604020202020204" pitchFamily="34" charset="0"/>
                </a:rPr>
                <a:t>重视团队合作</a:t>
              </a:r>
              <a:endPara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8038468" y="1792243"/>
            <a:ext cx="3087364" cy="1783151"/>
            <a:chOff x="557536" y="3176543"/>
            <a:chExt cx="3087364" cy="1783151"/>
          </a:xfrm>
        </p:grpSpPr>
        <p:sp>
          <p:nvSpPr>
            <p:cNvPr id="132" name="矩形 131"/>
            <p:cNvSpPr/>
            <p:nvPr/>
          </p:nvSpPr>
          <p:spPr>
            <a:xfrm>
              <a:off x="557537" y="3608234"/>
              <a:ext cx="3087363" cy="13514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工作中的每一步都要精准细致，冷静分析，时刻提醒自己工作中要精准细致，经过这半年来的培养和锻炼真正做到精准细致我还差的远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557536" y="3176543"/>
              <a:ext cx="257936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方正神乐体_YS" panose="02010600010101010101" charset="-128"/>
                  <a:sym typeface="Arial" panose="020B0604020202020204" pitchFamily="34" charset="0"/>
                </a:rPr>
                <a:t>工作要精益求精</a:t>
              </a:r>
              <a:endPara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038468" y="4040143"/>
            <a:ext cx="3087364" cy="1783151"/>
            <a:chOff x="557536" y="3176543"/>
            <a:chExt cx="3087364" cy="1783151"/>
          </a:xfrm>
        </p:grpSpPr>
        <p:sp>
          <p:nvSpPr>
            <p:cNvPr id="135" name="矩形 134"/>
            <p:cNvSpPr/>
            <p:nvPr/>
          </p:nvSpPr>
          <p:spPr>
            <a:xfrm>
              <a:off x="557537" y="3608234"/>
              <a:ext cx="3087363" cy="13514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工作中要注重沟通和交流，这样既可以提高工作效率又可以提高工作质量，对于这一点我深有体会，并会在今后的工作中更加重视。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6" name="矩形 135"/>
            <p:cNvSpPr/>
            <p:nvPr/>
          </p:nvSpPr>
          <p:spPr>
            <a:xfrm>
              <a:off x="557536" y="3176543"/>
              <a:ext cx="2579363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方正神乐体_YS" panose="02010600010101010101" charset="-128"/>
                  <a:sym typeface="Arial" panose="020B0604020202020204" pitchFamily="34" charset="0"/>
                </a:rPr>
                <a:t>注重沟通和交流</a:t>
              </a:r>
              <a:endParaRPr lang="zh-CN" altLang="en-US" sz="20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 b="-5118"/>
          <a:stretch>
            <a:fillRect/>
          </a:stretch>
        </p:blipFill>
        <p:spPr>
          <a:xfrm flipV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8" name="文本框 30"/>
          <p:cNvSpPr txBox="1"/>
          <p:nvPr/>
        </p:nvSpPr>
        <p:spPr>
          <a:xfrm>
            <a:off x="691686" y="992201"/>
            <a:ext cx="45534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600" dirty="0">
                <a:ln>
                  <a:solidFill>
                    <a:srgbClr val="B9B9B9"/>
                  </a:solidFill>
                </a:ln>
                <a:noFill/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03.</a:t>
            </a:r>
            <a:endParaRPr lang="zh-CN" altLang="en-US" sz="16600" dirty="0">
              <a:ln>
                <a:solidFill>
                  <a:srgbClr val="B9B9B9"/>
                </a:solidFill>
              </a:ln>
              <a:noFill/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8601" y="4477660"/>
            <a:ext cx="2873829" cy="333828"/>
          </a:xfrm>
          <a:prstGeom prst="rect">
            <a:avLst/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REPORT ON WORK</a:t>
            </a:r>
            <a:endParaRPr lang="en-US" altLang="zh-CN" sz="16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825573" y="3323088"/>
            <a:ext cx="6126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实习期间的不足</a:t>
            </a:r>
            <a:endParaRPr lang="zh-CN" altLang="en-US" sz="5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6799" y="2010517"/>
            <a:ext cx="3670301" cy="3410891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660400" y="774700"/>
            <a:ext cx="304800" cy="45719"/>
          </a:xfrm>
          <a:prstGeom prst="rect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38" grpId="0"/>
      <p:bldP spid="9" grpId="0" animBg="1"/>
      <p:bldP spid="40" grpId="0"/>
      <p:bldP spid="4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任意多边形: 形状 63"/>
          <p:cNvSpPr/>
          <p:nvPr/>
        </p:nvSpPr>
        <p:spPr>
          <a:xfrm>
            <a:off x="0" y="3717131"/>
            <a:ext cx="12192000" cy="3140869"/>
          </a:xfrm>
          <a:custGeom>
            <a:avLst/>
            <a:gdLst>
              <a:gd name="connsiteX0" fmla="*/ 11018359 w 12192000"/>
              <a:gd name="connsiteY0" fmla="*/ 3 h 1892300"/>
              <a:gd name="connsiteX1" fmla="*/ 12179524 w 12192000"/>
              <a:gd name="connsiteY1" fmla="*/ 125383 h 1892300"/>
              <a:gd name="connsiteX2" fmla="*/ 12192000 w 12192000"/>
              <a:gd name="connsiteY2" fmla="*/ 128149 h 1892300"/>
              <a:gd name="connsiteX3" fmla="*/ 12192000 w 12192000"/>
              <a:gd name="connsiteY3" fmla="*/ 1892300 h 1892300"/>
              <a:gd name="connsiteX4" fmla="*/ 0 w 12192000"/>
              <a:gd name="connsiteY4" fmla="*/ 1892300 h 1892300"/>
              <a:gd name="connsiteX5" fmla="*/ 0 w 12192000"/>
              <a:gd name="connsiteY5" fmla="*/ 279534 h 1892300"/>
              <a:gd name="connsiteX6" fmla="*/ 224972 w 12192000"/>
              <a:gd name="connsiteY6" fmla="*/ 238873 h 1892300"/>
              <a:gd name="connsiteX7" fmla="*/ 1742837 w 12192000"/>
              <a:gd name="connsiteY7" fmla="*/ 122614 h 1892300"/>
              <a:gd name="connsiteX8" fmla="*/ 6297137 w 12192000"/>
              <a:gd name="connsiteY8" fmla="*/ 607054 h 1892300"/>
              <a:gd name="connsiteX9" fmla="*/ 10808335 w 12192000"/>
              <a:gd name="connsiteY9" fmla="*/ 3976 h 1892300"/>
              <a:gd name="connsiteX10" fmla="*/ 11018359 w 12192000"/>
              <a:gd name="connsiteY10" fmla="*/ 3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892300">
                <a:moveTo>
                  <a:pt x="11018359" y="3"/>
                </a:moveTo>
                <a:cubicBezTo>
                  <a:pt x="11464444" y="495"/>
                  <a:pt x="11852141" y="57755"/>
                  <a:pt x="12179524" y="125383"/>
                </a:cubicBezTo>
                <a:lnTo>
                  <a:pt x="12192000" y="128149"/>
                </a:lnTo>
                <a:lnTo>
                  <a:pt x="12192000" y="1892300"/>
                </a:lnTo>
                <a:lnTo>
                  <a:pt x="0" y="1892300"/>
                </a:lnTo>
                <a:lnTo>
                  <a:pt x="0" y="279534"/>
                </a:lnTo>
                <a:lnTo>
                  <a:pt x="224972" y="238873"/>
                </a:lnTo>
                <a:cubicBezTo>
                  <a:pt x="668531" y="165397"/>
                  <a:pt x="1160306" y="118752"/>
                  <a:pt x="1742837" y="122614"/>
                </a:cubicBezTo>
                <a:cubicBezTo>
                  <a:pt x="2985572" y="130853"/>
                  <a:pt x="4786220" y="626827"/>
                  <a:pt x="6297137" y="607054"/>
                </a:cubicBezTo>
                <a:cubicBezTo>
                  <a:pt x="7808053" y="587281"/>
                  <a:pt x="9666168" y="48465"/>
                  <a:pt x="10808335" y="3976"/>
                </a:cubicBezTo>
                <a:cubicBezTo>
                  <a:pt x="10879720" y="1195"/>
                  <a:pt x="10949731" y="-73"/>
                  <a:pt x="11018359" y="3"/>
                </a:cubicBezTo>
                <a:close/>
              </a:path>
            </a:pathLst>
          </a:custGeom>
          <a:gradFill flip="none" rotWithShape="1">
            <a:gsLst>
              <a:gs pos="0">
                <a:srgbClr val="57CAB3">
                  <a:alpha val="20000"/>
                </a:srgbClr>
              </a:gs>
              <a:gs pos="100000">
                <a:srgbClr val="57CAB3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实习期间的不足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2" name="矩形: 圆角 71"/>
          <p:cNvSpPr/>
          <p:nvPr/>
        </p:nvSpPr>
        <p:spPr>
          <a:xfrm>
            <a:off x="830520" y="1790192"/>
            <a:ext cx="2499003" cy="345490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057298" y="2925881"/>
            <a:ext cx="203252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对于业务知识理解不到位，需要加深了解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879276" y="2280008"/>
            <a:ext cx="2302114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业务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20262" y="2794000"/>
            <a:ext cx="2083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: 圆角 46"/>
          <p:cNvSpPr/>
          <p:nvPr/>
        </p:nvSpPr>
        <p:spPr>
          <a:xfrm>
            <a:off x="1639250" y="1572415"/>
            <a:ext cx="881543" cy="45958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1600" b="1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</a:rPr>
              <a:t>-01-</a:t>
            </a:r>
            <a:endParaRPr lang="zh-CN" altLang="en-US" sz="1600" b="1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  <p:sp>
        <p:nvSpPr>
          <p:cNvPr id="45" name="矩形: 圆角 44"/>
          <p:cNvSpPr/>
          <p:nvPr/>
        </p:nvSpPr>
        <p:spPr>
          <a:xfrm>
            <a:off x="3507839" y="2348992"/>
            <a:ext cx="2499003" cy="345490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734617" y="3484681"/>
            <a:ext cx="203252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能够主动的学习业务，但是有时抓不住重点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556595" y="2838808"/>
            <a:ext cx="2302114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核心点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3697581" y="3352800"/>
            <a:ext cx="2083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: 圆角 50"/>
          <p:cNvSpPr/>
          <p:nvPr/>
        </p:nvSpPr>
        <p:spPr>
          <a:xfrm>
            <a:off x="4316569" y="2131215"/>
            <a:ext cx="881543" cy="45958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1600" b="1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</a:rPr>
              <a:t>-02-</a:t>
            </a:r>
            <a:endParaRPr lang="zh-CN" altLang="en-US" sz="1600" b="1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  <p:sp>
        <p:nvSpPr>
          <p:cNvPr id="53" name="矩形: 圆角 52"/>
          <p:cNvSpPr/>
          <p:nvPr/>
        </p:nvSpPr>
        <p:spPr>
          <a:xfrm>
            <a:off x="6185158" y="1790192"/>
            <a:ext cx="2499003" cy="345490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411936" y="2925881"/>
            <a:ext cx="203252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如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测试方案撰写能力有待提高，核心点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233914" y="2280008"/>
            <a:ext cx="2302114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测试方案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6374900" y="2794000"/>
            <a:ext cx="2083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: 圆角 56"/>
          <p:cNvSpPr/>
          <p:nvPr/>
        </p:nvSpPr>
        <p:spPr>
          <a:xfrm>
            <a:off x="6993888" y="1572415"/>
            <a:ext cx="881543" cy="45958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1600" b="1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</a:rPr>
              <a:t>-03-</a:t>
            </a:r>
            <a:endParaRPr lang="zh-CN" altLang="en-US" sz="1600" b="1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  <p:sp>
        <p:nvSpPr>
          <p:cNvPr id="59" name="矩形: 圆角 58"/>
          <p:cNvSpPr/>
          <p:nvPr/>
        </p:nvSpPr>
        <p:spPr>
          <a:xfrm>
            <a:off x="8862478" y="2348992"/>
            <a:ext cx="2499003" cy="3454908"/>
          </a:xfrm>
          <a:prstGeom prst="roundRect">
            <a:avLst>
              <a:gd name="adj" fmla="val 5404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089256" y="3484681"/>
            <a:ext cx="2032520" cy="1997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如果每天都回过头来思考一下自己工作的得与失，我相信会成长的更快，在以后的工作中，需将此项作为重点目标来提高自己。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911234" y="2838808"/>
            <a:ext cx="2302114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举一反三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9052220" y="3352800"/>
            <a:ext cx="2083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: 圆角 62"/>
          <p:cNvSpPr/>
          <p:nvPr/>
        </p:nvSpPr>
        <p:spPr>
          <a:xfrm>
            <a:off x="9671208" y="2131215"/>
            <a:ext cx="881543" cy="45958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1600" b="1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</a:rPr>
              <a:t>-04-</a:t>
            </a:r>
            <a:endParaRPr lang="zh-CN" altLang="en-US" sz="1600" b="1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64" grpId="0" animBg="1"/>
      <p:bldP spid="72" grpId="0" animBg="1"/>
      <p:bldP spid="76" grpId="0"/>
      <p:bldP spid="77" grpId="0"/>
      <p:bldP spid="47" grpId="0" animBg="1"/>
      <p:bldP spid="45" grpId="0" animBg="1"/>
      <p:bldP spid="46" grpId="0"/>
      <p:bldP spid="49" grpId="0"/>
      <p:bldP spid="51" grpId="0" animBg="1"/>
      <p:bldP spid="53" grpId="0" animBg="1"/>
      <p:bldP spid="54" grpId="0"/>
      <p:bldP spid="55" grpId="0"/>
      <p:bldP spid="57" grpId="0" animBg="1"/>
      <p:bldP spid="59" grpId="0" animBg="1"/>
      <p:bldP spid="60" grpId="0"/>
      <p:bldP spid="61" grpId="0"/>
      <p:bldP spid="6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 b="-5118"/>
          <a:stretch>
            <a:fillRect/>
          </a:stretch>
        </p:blipFill>
        <p:spPr>
          <a:xfrm flipV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8" name="文本框 30"/>
          <p:cNvSpPr txBox="1"/>
          <p:nvPr/>
        </p:nvSpPr>
        <p:spPr>
          <a:xfrm>
            <a:off x="691686" y="992201"/>
            <a:ext cx="45534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600" dirty="0">
                <a:ln>
                  <a:solidFill>
                    <a:srgbClr val="B9B9B9"/>
                  </a:solidFill>
                </a:ln>
                <a:noFill/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04.</a:t>
            </a:r>
            <a:endParaRPr lang="zh-CN" altLang="en-US" sz="16600" dirty="0">
              <a:ln>
                <a:solidFill>
                  <a:srgbClr val="B9B9B9"/>
                </a:solidFill>
              </a:ln>
              <a:noFill/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8601" y="4477660"/>
            <a:ext cx="2873829" cy="333828"/>
          </a:xfrm>
          <a:prstGeom prst="rect">
            <a:avLst/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REPORT ON WORK</a:t>
            </a:r>
            <a:endParaRPr lang="en-US" altLang="zh-CN" sz="16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825573" y="3323088"/>
            <a:ext cx="6126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今后的工作计划</a:t>
            </a:r>
            <a:endParaRPr lang="zh-CN" altLang="en-US" sz="5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6799" y="2010517"/>
            <a:ext cx="3670301" cy="3410891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660400" y="774700"/>
            <a:ext cx="304800" cy="45719"/>
          </a:xfrm>
          <a:prstGeom prst="rect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38" grpId="0"/>
      <p:bldP spid="9" grpId="0" animBg="1"/>
      <p:bldP spid="40" grpId="0"/>
      <p:bldP spid="4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前 言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INTRODUCTION</a:t>
              </a:r>
              <a:endParaRPr lang="en-US" altLang="zh-CN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467406" y="3624612"/>
            <a:ext cx="32509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6903224" y="860618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三月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1484" y="1496930"/>
            <a:ext cx="6210542" cy="5262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转眼间，入职已经有三个月，在这三个月里，通过对业务的了解熟悉与使用，我从中也学习到了很多的东西。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学习业务的同时，首先需要感谢海鹏姐在工作中对我的指导，在学习的过程中，会跟我说一些我们业务适用的场景范围，再通过自身去实践了解系统的具体功能实现，也要感谢素雅、家舒还有雅迪，在我遇到困难时给予的帮助，帮助我对业务这块知识的加深与巩固。在这三个月的时间里，在这样一个平台中，给予了我体现自我、提高自我的一个机会，也让我看到了同事们踏实认真的工作态度，这让我更加的警醒自己，要把工作做好做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仔细，尽量不去犯一些简单的错误。在工作的过程中，也存在一些细节做的不够好，经过海鹏姐的指导，都会去积极改正，避免再次犯错。在工作的这段时间，我很喜欢这里，大家工作的氛围很不错，在同事的身上，我也学习到很多东西，并且很愿意把这里当作锻炼自己的平台，和公司共同发展，做出自己最大的贡献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903251" y="1879600"/>
            <a:ext cx="3909998" cy="3909998"/>
            <a:chOff x="4684803" y="3169869"/>
            <a:chExt cx="2547058" cy="2547058"/>
          </a:xfrm>
        </p:grpSpPr>
        <p:sp>
          <p:nvSpPr>
            <p:cNvPr id="67" name="椭圆 66"/>
            <p:cNvSpPr/>
            <p:nvPr/>
          </p:nvSpPr>
          <p:spPr>
            <a:xfrm rot="5400000">
              <a:off x="4984110" y="3469176"/>
              <a:ext cx="1948444" cy="1948444"/>
            </a:xfrm>
            <a:prstGeom prst="ellipse">
              <a:avLst/>
            </a:prstGeom>
            <a:gradFill>
              <a:gsLst>
                <a:gs pos="0">
                  <a:srgbClr val="68D7CB"/>
                </a:gs>
                <a:gs pos="70000">
                  <a:srgbClr val="57CAB3"/>
                </a:gs>
              </a:gsLst>
              <a:lin ang="5400000" scaled="1"/>
            </a:gra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4684803" y="3169869"/>
              <a:ext cx="2547058" cy="2547058"/>
            </a:xfrm>
            <a:prstGeom prst="ellipse">
              <a:avLst/>
            </a:prstGeom>
            <a:ln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7690379" y="2666728"/>
            <a:ext cx="2335742" cy="2335742"/>
          </a:xfrm>
          <a:prstGeom prst="ellipse">
            <a:avLst/>
          </a:pr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28" grpId="0"/>
      <p:bldP spid="29" grpId="0"/>
      <p:bldP spid="1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今后的工作计划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63516" y="2717214"/>
            <a:ext cx="2664968" cy="2664968"/>
            <a:chOff x="775716" y="3326814"/>
            <a:chExt cx="2664968" cy="2664968"/>
          </a:xfrm>
        </p:grpSpPr>
        <p:sp>
          <p:nvSpPr>
            <p:cNvPr id="74" name="椭圆 73"/>
            <p:cNvSpPr/>
            <p:nvPr/>
          </p:nvSpPr>
          <p:spPr>
            <a:xfrm rot="5400000">
              <a:off x="1133978" y="3709460"/>
              <a:ext cx="1948444" cy="1948444"/>
            </a:xfrm>
            <a:prstGeom prst="ellipse">
              <a:avLst/>
            </a:prstGeom>
            <a:gradFill>
              <a:gsLst>
                <a:gs pos="0">
                  <a:srgbClr val="68D7CB"/>
                </a:gs>
                <a:gs pos="70000">
                  <a:srgbClr val="57CAB3"/>
                </a:gs>
              </a:gsLst>
              <a:lin ang="5400000" scaled="1"/>
            </a:gra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775716" y="3326814"/>
              <a:ext cx="2664968" cy="2664968"/>
            </a:xfrm>
            <a:prstGeom prst="ellipse">
              <a:avLst/>
            </a:prstGeom>
            <a:ln>
              <a:gradFill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04" name="文本框 30"/>
            <p:cNvSpPr txBox="1"/>
            <p:nvPr/>
          </p:nvSpPr>
          <p:spPr>
            <a:xfrm>
              <a:off x="1194816" y="4156249"/>
              <a:ext cx="180441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未来的</a:t>
              </a:r>
              <a:endParaRPr lang="zh-CN" altLang="en-US" sz="2800" dirty="0">
                <a:solidFill>
                  <a:schemeClr val="bg1"/>
                </a:soli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工作计划</a:t>
              </a:r>
              <a:endParaRPr lang="zh-CN" altLang="en-US" sz="2800" dirty="0">
                <a:solidFill>
                  <a:schemeClr val="bg1"/>
                </a:soli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sp>
        <p:nvSpPr>
          <p:cNvPr id="16" name="矩形: 圆角 15"/>
          <p:cNvSpPr/>
          <p:nvPr/>
        </p:nvSpPr>
        <p:spPr>
          <a:xfrm>
            <a:off x="1527564" y="230738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提高个人业务水平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6" name="矩形: 圆角 105"/>
          <p:cNvSpPr/>
          <p:nvPr/>
        </p:nvSpPr>
        <p:spPr>
          <a:xfrm>
            <a:off x="8372340" y="230738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增强专业知识技能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11" name="任意多边形: 形状 110"/>
          <p:cNvSpPr/>
          <p:nvPr/>
        </p:nvSpPr>
        <p:spPr>
          <a:xfrm>
            <a:off x="0" y="5522976"/>
            <a:ext cx="12192000" cy="1335024"/>
          </a:xfrm>
          <a:custGeom>
            <a:avLst/>
            <a:gdLst>
              <a:gd name="connsiteX0" fmla="*/ 12192000 w 12192000"/>
              <a:gd name="connsiteY0" fmla="*/ 0 h 1491883"/>
              <a:gd name="connsiteX1" fmla="*/ 12192000 w 12192000"/>
              <a:gd name="connsiteY1" fmla="*/ 1491883 h 1491883"/>
              <a:gd name="connsiteX2" fmla="*/ 0 w 12192000"/>
              <a:gd name="connsiteY2" fmla="*/ 1491883 h 1491883"/>
              <a:gd name="connsiteX3" fmla="*/ 0 w 12192000"/>
              <a:gd name="connsiteY3" fmla="*/ 713470 h 1491883"/>
              <a:gd name="connsiteX4" fmla="*/ 67481 w 12192000"/>
              <a:gd name="connsiteY4" fmla="*/ 672993 h 1491883"/>
              <a:gd name="connsiteX5" fmla="*/ 1193800 w 12192000"/>
              <a:gd name="connsiteY5" fmla="*/ 310783 h 1491883"/>
              <a:gd name="connsiteX6" fmla="*/ 3733800 w 12192000"/>
              <a:gd name="connsiteY6" fmla="*/ 996583 h 1491883"/>
              <a:gd name="connsiteX7" fmla="*/ 6692900 w 12192000"/>
              <a:gd name="connsiteY7" fmla="*/ 209183 h 1491883"/>
              <a:gd name="connsiteX8" fmla="*/ 9474200 w 12192000"/>
              <a:gd name="connsiteY8" fmla="*/ 742583 h 1491883"/>
              <a:gd name="connsiteX9" fmla="*/ 12176881 w 12192000"/>
              <a:gd name="connsiteY9" fmla="*/ 3689 h 1491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491883">
                <a:moveTo>
                  <a:pt x="12192000" y="0"/>
                </a:moveTo>
                <a:lnTo>
                  <a:pt x="12192000" y="1491883"/>
                </a:lnTo>
                <a:lnTo>
                  <a:pt x="0" y="1491883"/>
                </a:lnTo>
                <a:lnTo>
                  <a:pt x="0" y="713470"/>
                </a:lnTo>
                <a:lnTo>
                  <a:pt x="67481" y="672993"/>
                </a:lnTo>
                <a:cubicBezTo>
                  <a:pt x="369127" y="497480"/>
                  <a:pt x="767821" y="302846"/>
                  <a:pt x="1193800" y="310783"/>
                </a:cubicBezTo>
                <a:cubicBezTo>
                  <a:pt x="1875367" y="323483"/>
                  <a:pt x="2817283" y="1013516"/>
                  <a:pt x="3733800" y="996583"/>
                </a:cubicBezTo>
                <a:cubicBezTo>
                  <a:pt x="4650317" y="979650"/>
                  <a:pt x="5736167" y="251516"/>
                  <a:pt x="6692900" y="209183"/>
                </a:cubicBezTo>
                <a:cubicBezTo>
                  <a:pt x="7649633" y="166850"/>
                  <a:pt x="8521700" y="784916"/>
                  <a:pt x="9474200" y="742583"/>
                </a:cubicBezTo>
                <a:cubicBezTo>
                  <a:pt x="10307638" y="705542"/>
                  <a:pt x="11544598" y="174225"/>
                  <a:pt x="12176881" y="3689"/>
                </a:cubicBezTo>
                <a:close/>
              </a:path>
            </a:pathLst>
          </a:custGeom>
          <a:gradFill flip="none" rotWithShape="1">
            <a:gsLst>
              <a:gs pos="0">
                <a:srgbClr val="57CAB3">
                  <a:alpha val="20000"/>
                </a:srgbClr>
              </a:gs>
              <a:gs pos="100000">
                <a:srgbClr val="57CAB3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任意多边形: 形状 111"/>
          <p:cNvSpPr/>
          <p:nvPr/>
        </p:nvSpPr>
        <p:spPr>
          <a:xfrm flipH="1">
            <a:off x="0" y="5522976"/>
            <a:ext cx="12192000" cy="1335024"/>
          </a:xfrm>
          <a:custGeom>
            <a:avLst/>
            <a:gdLst>
              <a:gd name="connsiteX0" fmla="*/ 12192000 w 12192000"/>
              <a:gd name="connsiteY0" fmla="*/ 0 h 1491883"/>
              <a:gd name="connsiteX1" fmla="*/ 12192000 w 12192000"/>
              <a:gd name="connsiteY1" fmla="*/ 1491883 h 1491883"/>
              <a:gd name="connsiteX2" fmla="*/ 0 w 12192000"/>
              <a:gd name="connsiteY2" fmla="*/ 1491883 h 1491883"/>
              <a:gd name="connsiteX3" fmla="*/ 0 w 12192000"/>
              <a:gd name="connsiteY3" fmla="*/ 713470 h 1491883"/>
              <a:gd name="connsiteX4" fmla="*/ 67481 w 12192000"/>
              <a:gd name="connsiteY4" fmla="*/ 672993 h 1491883"/>
              <a:gd name="connsiteX5" fmla="*/ 1193800 w 12192000"/>
              <a:gd name="connsiteY5" fmla="*/ 310783 h 1491883"/>
              <a:gd name="connsiteX6" fmla="*/ 3733800 w 12192000"/>
              <a:gd name="connsiteY6" fmla="*/ 996583 h 1491883"/>
              <a:gd name="connsiteX7" fmla="*/ 6692900 w 12192000"/>
              <a:gd name="connsiteY7" fmla="*/ 209183 h 1491883"/>
              <a:gd name="connsiteX8" fmla="*/ 9474200 w 12192000"/>
              <a:gd name="connsiteY8" fmla="*/ 742583 h 1491883"/>
              <a:gd name="connsiteX9" fmla="*/ 12176881 w 12192000"/>
              <a:gd name="connsiteY9" fmla="*/ 3689 h 1491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491883">
                <a:moveTo>
                  <a:pt x="12192000" y="0"/>
                </a:moveTo>
                <a:lnTo>
                  <a:pt x="12192000" y="1491883"/>
                </a:lnTo>
                <a:lnTo>
                  <a:pt x="0" y="1491883"/>
                </a:lnTo>
                <a:lnTo>
                  <a:pt x="0" y="713470"/>
                </a:lnTo>
                <a:lnTo>
                  <a:pt x="67481" y="672993"/>
                </a:lnTo>
                <a:cubicBezTo>
                  <a:pt x="369127" y="497480"/>
                  <a:pt x="767821" y="302846"/>
                  <a:pt x="1193800" y="310783"/>
                </a:cubicBezTo>
                <a:cubicBezTo>
                  <a:pt x="1875367" y="323483"/>
                  <a:pt x="2817283" y="1013516"/>
                  <a:pt x="3733800" y="996583"/>
                </a:cubicBezTo>
                <a:cubicBezTo>
                  <a:pt x="4650317" y="979650"/>
                  <a:pt x="5736167" y="251516"/>
                  <a:pt x="6692900" y="209183"/>
                </a:cubicBezTo>
                <a:cubicBezTo>
                  <a:pt x="7649633" y="166850"/>
                  <a:pt x="8521700" y="784916"/>
                  <a:pt x="9474200" y="742583"/>
                </a:cubicBezTo>
                <a:cubicBezTo>
                  <a:pt x="10307638" y="705542"/>
                  <a:pt x="11544598" y="174225"/>
                  <a:pt x="12176881" y="3689"/>
                </a:cubicBezTo>
                <a:close/>
              </a:path>
            </a:pathLst>
          </a:custGeom>
          <a:gradFill flip="none" rotWithShape="1">
            <a:gsLst>
              <a:gs pos="0">
                <a:srgbClr val="57CAB3">
                  <a:alpha val="20000"/>
                </a:srgbClr>
              </a:gs>
              <a:gs pos="100000">
                <a:srgbClr val="57CAB3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: 圆角 15"/>
          <p:cNvSpPr/>
          <p:nvPr/>
        </p:nvSpPr>
        <p:spPr>
          <a:xfrm>
            <a:off x="1526929" y="332592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测试方案撰写能力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1" name="矩形: 圆角 15"/>
          <p:cNvSpPr/>
          <p:nvPr/>
        </p:nvSpPr>
        <p:spPr>
          <a:xfrm>
            <a:off x="1526929" y="434446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自动化的研究学习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5" name="矩形: 圆角 105"/>
          <p:cNvSpPr/>
          <p:nvPr/>
        </p:nvSpPr>
        <p:spPr>
          <a:xfrm>
            <a:off x="8372975" y="332592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结算业务横向发展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7" name="矩形: 圆角 105"/>
          <p:cNvSpPr/>
          <p:nvPr/>
        </p:nvSpPr>
        <p:spPr>
          <a:xfrm>
            <a:off x="8372975" y="4344461"/>
            <a:ext cx="2292096" cy="55774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支撑业务流的水平</a:t>
            </a:r>
            <a:endParaRPr lang="zh-CN" altLang="en-US" sz="16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16" grpId="0" animBg="1"/>
      <p:bldP spid="106" grpId="0" animBg="1"/>
      <p:bldP spid="111" grpId="0" animBg="1"/>
      <p:bldP spid="112" grpId="0" animBg="1"/>
      <p:bldP spid="9" grpId="0" bldLvl="0" animBg="1"/>
      <p:bldP spid="11" grpId="0" bldLvl="0" animBg="1"/>
      <p:bldP spid="15" grpId="0" bldLvl="0" animBg="1"/>
      <p:bldP spid="17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椭圆 13"/>
          <p:cNvSpPr/>
          <p:nvPr/>
        </p:nvSpPr>
        <p:spPr>
          <a:xfrm>
            <a:off x="4142347" y="-582990"/>
            <a:ext cx="471895" cy="471895"/>
          </a:xfrm>
          <a:prstGeom prst="ellipse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30" descr="7b0a20202020227461726765744d6f64756c65223a202270726f636573734f6e6c696e65466f6e7473220a7d0a"/>
          <p:cNvSpPr txBox="1"/>
          <p:nvPr/>
        </p:nvSpPr>
        <p:spPr>
          <a:xfrm>
            <a:off x="3104515" y="3228975"/>
            <a:ext cx="56800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THANK YOU</a:t>
            </a:r>
            <a:endParaRPr lang="en-US" altLang="zh-CN" sz="48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  <a:p>
            <a:pPr algn="ctr"/>
            <a:r>
              <a:rPr lang="zh-CN" altLang="en-US" sz="48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力量黑简" panose="00020600040101010101" charset="-122"/>
                <a:ea typeface="汉仪力量黑简" panose="00020600040101010101" charset="-122"/>
                <a:cs typeface="方正神乐体_YS" panose="02010600010101010101" charset="-128"/>
                <a:sym typeface="汉仪力量黑简" panose="00020600040101010101" charset="-122"/>
              </a:rPr>
              <a:t>感谢各位领导的聆听</a:t>
            </a:r>
            <a:endParaRPr lang="zh-CN" altLang="en-US" sz="48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力量黑简" panose="00020600040101010101" charset="-122"/>
              <a:ea typeface="汉仪力量黑简" panose="00020600040101010101" charset="-122"/>
              <a:cs typeface="方正神乐体_YS" panose="02010600010101010101" charset="-128"/>
              <a:sym typeface="汉仪力量黑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任意多边形: 形状 25"/>
          <p:cNvSpPr/>
          <p:nvPr/>
        </p:nvSpPr>
        <p:spPr>
          <a:xfrm rot="16200000">
            <a:off x="2447316" y="3479104"/>
            <a:ext cx="1888892" cy="315483"/>
          </a:xfrm>
          <a:custGeom>
            <a:avLst/>
            <a:gdLst>
              <a:gd name="connsiteX0" fmla="*/ 0 w 7010400"/>
              <a:gd name="connsiteY0" fmla="*/ 0 h 1170878"/>
              <a:gd name="connsiteX1" fmla="*/ 7010400 w 7010400"/>
              <a:gd name="connsiteY1" fmla="*/ 0 h 1170878"/>
              <a:gd name="connsiteX2" fmla="*/ 7010400 w 7010400"/>
              <a:gd name="connsiteY2" fmla="*/ 1170878 h 1170878"/>
              <a:gd name="connsiteX3" fmla="*/ 6638693 w 7010400"/>
              <a:gd name="connsiteY3" fmla="*/ 1170878 h 1170878"/>
              <a:gd name="connsiteX4" fmla="*/ 6638693 w 7010400"/>
              <a:gd name="connsiteY4" fmla="*/ 1096199 h 1170878"/>
              <a:gd name="connsiteX5" fmla="*/ 6935721 w 7010400"/>
              <a:gd name="connsiteY5" fmla="*/ 1096199 h 1170878"/>
              <a:gd name="connsiteX6" fmla="*/ 6935721 w 7010400"/>
              <a:gd name="connsiteY6" fmla="*/ 74679 h 1170878"/>
              <a:gd name="connsiteX7" fmla="*/ 74679 w 7010400"/>
              <a:gd name="connsiteY7" fmla="*/ 74679 h 1170878"/>
              <a:gd name="connsiteX8" fmla="*/ 74679 w 7010400"/>
              <a:gd name="connsiteY8" fmla="*/ 1096199 h 1170878"/>
              <a:gd name="connsiteX9" fmla="*/ 371708 w 7010400"/>
              <a:gd name="connsiteY9" fmla="*/ 1096199 h 1170878"/>
              <a:gd name="connsiteX10" fmla="*/ 371708 w 7010400"/>
              <a:gd name="connsiteY10" fmla="*/ 1170878 h 1170878"/>
              <a:gd name="connsiteX11" fmla="*/ 0 w 7010400"/>
              <a:gd name="connsiteY11" fmla="*/ 1170878 h 117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10400" h="1170878">
                <a:moveTo>
                  <a:pt x="0" y="0"/>
                </a:moveTo>
                <a:lnTo>
                  <a:pt x="7010400" y="0"/>
                </a:lnTo>
                <a:lnTo>
                  <a:pt x="7010400" y="1170878"/>
                </a:lnTo>
                <a:lnTo>
                  <a:pt x="6638693" y="1170878"/>
                </a:lnTo>
                <a:lnTo>
                  <a:pt x="6638693" y="1096199"/>
                </a:lnTo>
                <a:lnTo>
                  <a:pt x="6935721" y="1096199"/>
                </a:lnTo>
                <a:lnTo>
                  <a:pt x="6935721" y="74679"/>
                </a:lnTo>
                <a:lnTo>
                  <a:pt x="74679" y="74679"/>
                </a:lnTo>
                <a:lnTo>
                  <a:pt x="74679" y="1096199"/>
                </a:lnTo>
                <a:lnTo>
                  <a:pt x="371708" y="1096199"/>
                </a:lnTo>
                <a:lnTo>
                  <a:pt x="371708" y="1170878"/>
                </a:lnTo>
                <a:lnTo>
                  <a:pt x="0" y="1170878"/>
                </a:lnTo>
                <a:close/>
              </a:path>
            </a:pathLst>
          </a:cu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30"/>
          <p:cNvSpPr txBox="1"/>
          <p:nvPr/>
        </p:nvSpPr>
        <p:spPr>
          <a:xfrm>
            <a:off x="3226243" y="2928042"/>
            <a:ext cx="19753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6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目录</a:t>
            </a:r>
            <a:endParaRPr lang="zh-CN" altLang="en-US" sz="36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28" name="PA-文本框 90"/>
          <p:cNvSpPr txBox="1"/>
          <p:nvPr>
            <p:custDataLst>
              <p:tags r:id="rId3"/>
            </p:custDataLst>
          </p:nvPr>
        </p:nvSpPr>
        <p:spPr>
          <a:xfrm>
            <a:off x="3379712" y="3906118"/>
            <a:ext cx="1959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ea typeface="方正悠黑体" panose="02010600010101010101" charset="-122"/>
                <a:cs typeface="+mn-ea"/>
                <a:sym typeface="方正悠黑体" panose="02010600010101010101" charset="-122"/>
              </a:rPr>
              <a:t>CATALOG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ea typeface="方正悠黑体" panose="02010600010101010101" charset="-122"/>
              <a:cs typeface="+mn-ea"/>
              <a:sym typeface="方正悠黑体" panose="02010600010101010101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061426" y="1257831"/>
            <a:ext cx="4294517" cy="771029"/>
            <a:chOff x="5507851" y="2163522"/>
            <a:chExt cx="4294517" cy="771029"/>
          </a:xfrm>
        </p:grpSpPr>
        <p:grpSp>
          <p:nvGrpSpPr>
            <p:cNvPr id="21" name="组合 20"/>
            <p:cNvGrpSpPr/>
            <p:nvPr/>
          </p:nvGrpSpPr>
          <p:grpSpPr>
            <a:xfrm>
              <a:off x="5507851" y="2163522"/>
              <a:ext cx="953909" cy="771029"/>
              <a:chOff x="5507851" y="2123634"/>
              <a:chExt cx="953909" cy="771029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5507851" y="2123634"/>
                <a:ext cx="771029" cy="771029"/>
              </a:xfrm>
              <a:prstGeom prst="ellipse">
                <a:avLst/>
              </a:prstGeom>
              <a:gradFill flip="none" rotWithShape="1"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latin typeface="汉仪超粗黑简" panose="02010600000101010101" pitchFamily="2" charset="-122"/>
                    <a:ea typeface="汉仪超粗黑简" panose="02010600000101010101" pitchFamily="2" charset="-122"/>
                  </a:rPr>
                  <a:t>01</a:t>
                </a:r>
                <a:endParaRPr lang="zh-CN" altLang="en-US" sz="2400" dirty="0">
                  <a:latin typeface="汉仪超粗黑简" panose="02010600000101010101" pitchFamily="2" charset="-122"/>
                  <a:ea typeface="汉仪超粗黑简" panose="02010600000101010101" pitchFamily="2" charset="-122"/>
                </a:endParaRP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6461760" y="2240924"/>
                <a:ext cx="0" cy="536448"/>
              </a:xfrm>
              <a:prstGeom prst="line">
                <a:avLst/>
              </a:prstGeom>
              <a:ln>
                <a:solidFill>
                  <a:srgbClr val="57CAB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文本框 30"/>
            <p:cNvSpPr txBox="1"/>
            <p:nvPr/>
          </p:nvSpPr>
          <p:spPr>
            <a:xfrm>
              <a:off x="6534912" y="2256649"/>
              <a:ext cx="3267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061426" y="2416071"/>
            <a:ext cx="4294517" cy="771029"/>
            <a:chOff x="5507851" y="2163522"/>
            <a:chExt cx="4294517" cy="771029"/>
          </a:xfrm>
        </p:grpSpPr>
        <p:grpSp>
          <p:nvGrpSpPr>
            <p:cNvPr id="50" name="组合 49"/>
            <p:cNvGrpSpPr/>
            <p:nvPr/>
          </p:nvGrpSpPr>
          <p:grpSpPr>
            <a:xfrm>
              <a:off x="5507851" y="2163522"/>
              <a:ext cx="953909" cy="771029"/>
              <a:chOff x="5507851" y="2123634"/>
              <a:chExt cx="953909" cy="771029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5507851" y="2123634"/>
                <a:ext cx="771029" cy="771029"/>
              </a:xfrm>
              <a:prstGeom prst="ellipse">
                <a:avLst/>
              </a:prstGeom>
              <a:gradFill flip="none" rotWithShape="1"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latin typeface="汉仪超粗黑简" panose="02010600000101010101" pitchFamily="2" charset="-122"/>
                    <a:ea typeface="汉仪超粗黑简" panose="02010600000101010101" pitchFamily="2" charset="-122"/>
                  </a:rPr>
                  <a:t>02</a:t>
                </a:r>
                <a:endParaRPr lang="zh-CN" altLang="en-US" sz="2400" dirty="0">
                  <a:latin typeface="汉仪超粗黑简" panose="02010600000101010101" pitchFamily="2" charset="-122"/>
                  <a:ea typeface="汉仪超粗黑简" panose="02010600000101010101" pitchFamily="2" charset="-122"/>
                </a:endParaRPr>
              </a:p>
            </p:txBody>
          </p:sp>
          <p:cxnSp>
            <p:nvCxnSpPr>
              <p:cNvPr id="53" name="直接连接符 52"/>
              <p:cNvCxnSpPr/>
              <p:nvPr/>
            </p:nvCxnSpPr>
            <p:spPr>
              <a:xfrm>
                <a:off x="6461760" y="2240924"/>
                <a:ext cx="0" cy="536448"/>
              </a:xfrm>
              <a:prstGeom prst="line">
                <a:avLst/>
              </a:prstGeom>
              <a:ln>
                <a:solidFill>
                  <a:srgbClr val="57CAB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文本框 30"/>
            <p:cNvSpPr txBox="1"/>
            <p:nvPr/>
          </p:nvSpPr>
          <p:spPr>
            <a:xfrm>
              <a:off x="6534912" y="2256649"/>
              <a:ext cx="326745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对岗位的认知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061426" y="3574311"/>
            <a:ext cx="4294517" cy="771029"/>
            <a:chOff x="5507851" y="2163522"/>
            <a:chExt cx="4294517" cy="771029"/>
          </a:xfrm>
        </p:grpSpPr>
        <p:grpSp>
          <p:nvGrpSpPr>
            <p:cNvPr id="55" name="组合 54"/>
            <p:cNvGrpSpPr/>
            <p:nvPr/>
          </p:nvGrpSpPr>
          <p:grpSpPr>
            <a:xfrm>
              <a:off x="5507851" y="2163522"/>
              <a:ext cx="953909" cy="771029"/>
              <a:chOff x="5507851" y="2123634"/>
              <a:chExt cx="953909" cy="771029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5507851" y="2123634"/>
                <a:ext cx="771029" cy="771029"/>
              </a:xfrm>
              <a:prstGeom prst="ellipse">
                <a:avLst/>
              </a:prstGeom>
              <a:gradFill flip="none" rotWithShape="1"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latin typeface="汉仪超粗黑简" panose="02010600000101010101" pitchFamily="2" charset="-122"/>
                    <a:ea typeface="汉仪超粗黑简" panose="02010600000101010101" pitchFamily="2" charset="-122"/>
                  </a:rPr>
                  <a:t>03</a:t>
                </a:r>
                <a:endParaRPr lang="zh-CN" altLang="en-US" sz="2400" dirty="0">
                  <a:latin typeface="汉仪超粗黑简" panose="02010600000101010101" pitchFamily="2" charset="-122"/>
                  <a:ea typeface="汉仪超粗黑简" panose="02010600000101010101" pitchFamily="2" charset="-122"/>
                </a:endParaRPr>
              </a:p>
            </p:txBody>
          </p:sp>
          <p:cxnSp>
            <p:nvCxnSpPr>
              <p:cNvPr id="58" name="直接连接符 57"/>
              <p:cNvCxnSpPr/>
              <p:nvPr/>
            </p:nvCxnSpPr>
            <p:spPr>
              <a:xfrm>
                <a:off x="6461760" y="2240924"/>
                <a:ext cx="0" cy="536448"/>
              </a:xfrm>
              <a:prstGeom prst="line">
                <a:avLst/>
              </a:prstGeom>
              <a:ln>
                <a:solidFill>
                  <a:srgbClr val="57CAB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文本框 30"/>
            <p:cNvSpPr txBox="1"/>
            <p:nvPr/>
          </p:nvSpPr>
          <p:spPr>
            <a:xfrm>
              <a:off x="6534912" y="2256649"/>
              <a:ext cx="3267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实习期间的不足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061426" y="4732551"/>
            <a:ext cx="4294517" cy="771029"/>
            <a:chOff x="5507851" y="2163522"/>
            <a:chExt cx="4294517" cy="771029"/>
          </a:xfrm>
        </p:grpSpPr>
        <p:grpSp>
          <p:nvGrpSpPr>
            <p:cNvPr id="60" name="组合 59"/>
            <p:cNvGrpSpPr/>
            <p:nvPr/>
          </p:nvGrpSpPr>
          <p:grpSpPr>
            <a:xfrm>
              <a:off x="5507851" y="2163522"/>
              <a:ext cx="953909" cy="771029"/>
              <a:chOff x="5507851" y="2123634"/>
              <a:chExt cx="953909" cy="771029"/>
            </a:xfrm>
          </p:grpSpPr>
          <p:sp>
            <p:nvSpPr>
              <p:cNvPr id="62" name="椭圆 61"/>
              <p:cNvSpPr/>
              <p:nvPr/>
            </p:nvSpPr>
            <p:spPr>
              <a:xfrm>
                <a:off x="5507851" y="2123634"/>
                <a:ext cx="771029" cy="771029"/>
              </a:xfrm>
              <a:prstGeom prst="ellipse">
                <a:avLst/>
              </a:prstGeom>
              <a:gradFill flip="none" rotWithShape="1"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dirty="0">
                    <a:latin typeface="汉仪超粗黑简" panose="02010600000101010101" pitchFamily="2" charset="-122"/>
                    <a:ea typeface="汉仪超粗黑简" panose="02010600000101010101" pitchFamily="2" charset="-122"/>
                  </a:rPr>
                  <a:t>04</a:t>
                </a:r>
                <a:endParaRPr lang="zh-CN" altLang="en-US" sz="2400" dirty="0">
                  <a:latin typeface="汉仪超粗黑简" panose="02010600000101010101" pitchFamily="2" charset="-122"/>
                  <a:ea typeface="汉仪超粗黑简" panose="02010600000101010101" pitchFamily="2" charset="-122"/>
                </a:endParaRPr>
              </a:p>
            </p:txBody>
          </p:sp>
          <p:cxnSp>
            <p:nvCxnSpPr>
              <p:cNvPr id="63" name="直接连接符 62"/>
              <p:cNvCxnSpPr/>
              <p:nvPr/>
            </p:nvCxnSpPr>
            <p:spPr>
              <a:xfrm>
                <a:off x="6461760" y="2240924"/>
                <a:ext cx="0" cy="536448"/>
              </a:xfrm>
              <a:prstGeom prst="line">
                <a:avLst/>
              </a:prstGeom>
              <a:ln>
                <a:solidFill>
                  <a:srgbClr val="57CAB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文本框 30"/>
            <p:cNvSpPr txBox="1"/>
            <p:nvPr/>
          </p:nvSpPr>
          <p:spPr>
            <a:xfrm>
              <a:off x="6534912" y="2256649"/>
              <a:ext cx="3267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今后的工作计划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</p:grpSp>
      <p:sp>
        <p:nvSpPr>
          <p:cNvPr id="64" name="文本框 30"/>
          <p:cNvSpPr txBox="1"/>
          <p:nvPr/>
        </p:nvSpPr>
        <p:spPr>
          <a:xfrm>
            <a:off x="7137399" y="1861089"/>
            <a:ext cx="29368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REPORT ON WORK</a:t>
            </a:r>
            <a:endParaRPr lang="zh-CN" altLang="en-US" sz="800" spc="3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5" name="文本框 30"/>
          <p:cNvSpPr txBox="1"/>
          <p:nvPr/>
        </p:nvSpPr>
        <p:spPr>
          <a:xfrm>
            <a:off x="7137399" y="3061239"/>
            <a:ext cx="29368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REPORT ON WORK</a:t>
            </a:r>
            <a:endParaRPr lang="zh-CN" altLang="en-US" sz="800" spc="3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6" name="文本框 30"/>
          <p:cNvSpPr txBox="1"/>
          <p:nvPr/>
        </p:nvSpPr>
        <p:spPr>
          <a:xfrm>
            <a:off x="7137399" y="4216939"/>
            <a:ext cx="29368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REPORT ON WORK</a:t>
            </a:r>
            <a:endParaRPr lang="zh-CN" altLang="en-US" sz="800" spc="3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7" name="文本框 30"/>
          <p:cNvSpPr txBox="1"/>
          <p:nvPr/>
        </p:nvSpPr>
        <p:spPr>
          <a:xfrm>
            <a:off x="7137399" y="5390419"/>
            <a:ext cx="29368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REPORT ON WORK</a:t>
            </a:r>
            <a:endParaRPr lang="zh-CN" altLang="en-US" sz="800" spc="3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0896600" y="6057900"/>
            <a:ext cx="304800" cy="45719"/>
          </a:xfrm>
          <a:prstGeom prst="rect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26" grpId="0" animBg="1"/>
      <p:bldP spid="27" grpId="0"/>
      <p:bldP spid="28" grpId="0"/>
      <p:bldP spid="64" grpId="0"/>
      <p:bldP spid="65" grpId="0"/>
      <p:bldP spid="66" grpId="0"/>
      <p:bldP spid="67" grpId="0"/>
      <p:bldP spid="6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6000" contrast="20000"/>
                    </a14:imgEffect>
                  </a14:imgLayer>
                </a14:imgProps>
              </a:ext>
            </a:extLst>
          </a:blip>
          <a:srcRect b="-5118"/>
          <a:stretch>
            <a:fillRect/>
          </a:stretch>
        </p:blipFill>
        <p:spPr>
          <a:xfrm flipV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8" name="文本框 30"/>
          <p:cNvSpPr txBox="1"/>
          <p:nvPr/>
        </p:nvSpPr>
        <p:spPr>
          <a:xfrm>
            <a:off x="691686" y="992201"/>
            <a:ext cx="455341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600" dirty="0">
                <a:ln>
                  <a:solidFill>
                    <a:srgbClr val="B9B9B9"/>
                  </a:solidFill>
                </a:ln>
                <a:noFill/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01.</a:t>
            </a:r>
            <a:endParaRPr lang="zh-CN" altLang="en-US" sz="16600" dirty="0">
              <a:ln>
                <a:solidFill>
                  <a:srgbClr val="B9B9B9"/>
                </a:solidFill>
              </a:ln>
              <a:noFill/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8601" y="4477660"/>
            <a:ext cx="2873829" cy="333828"/>
          </a:xfrm>
          <a:prstGeom prst="rect">
            <a:avLst/>
          </a:prstGeom>
          <a:gradFill>
            <a:gsLst>
              <a:gs pos="0">
                <a:srgbClr val="68D7CB"/>
              </a:gs>
              <a:gs pos="70000">
                <a:srgbClr val="57CAB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REPORT ON WORK</a:t>
            </a:r>
            <a:endParaRPr lang="en-US" altLang="zh-CN" sz="16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825573" y="3323088"/>
            <a:ext cx="6126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rPr>
              <a:t>实习期工作回顾</a:t>
            </a:r>
            <a:endParaRPr lang="zh-CN" altLang="en-US" sz="5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汉仪超粗黑简" panose="02010600000101010101" pitchFamily="2" charset="-122"/>
              <a:ea typeface="汉仪超粗黑简" panose="02010600000101010101" pitchFamily="2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46799" y="2010517"/>
            <a:ext cx="3670301" cy="3410891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660400" y="774700"/>
            <a:ext cx="304800" cy="45719"/>
          </a:xfrm>
          <a:prstGeom prst="rect">
            <a:avLst/>
          </a:prstGeom>
          <a:gradFill flip="none" rotWithShape="1">
            <a:gsLst>
              <a:gs pos="0">
                <a:srgbClr val="68D7CB"/>
              </a:gs>
              <a:gs pos="70000">
                <a:srgbClr val="57CAB3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汉仪超粗黑简" panose="02010600000101010101" pitchFamily="2" charset="-122"/>
              <a:ea typeface="汉仪超粗黑简" panose="0201060000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38" grpId="0"/>
      <p:bldP spid="9" grpId="0" animBg="1"/>
      <p:bldP spid="40" grpId="0"/>
      <p:bldP spid="4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业务线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在实习期间，接触的业务线：四条业务主线（机票，火车票，酒店和用车）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刚来公司的时候，接触的就是这四种业务，一开始先是熟悉业务及正常下单操作，进一步的去了解数据库中数据变化和对应的数据表信息，后面了解存储过程代码，处理数据的逻辑。进一步对业务的深入了解，如机票，火车票的出改退整体过程，将数据与数据库中的数据字段匹配。四种业务的数据抽取，通过相应的接口，抽取不同业务数据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飞机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940" y="4894580"/>
            <a:ext cx="1622425" cy="1043305"/>
          </a:xfrm>
          <a:prstGeom prst="rect">
            <a:avLst/>
          </a:prstGeom>
        </p:spPr>
      </p:pic>
      <p:pic>
        <p:nvPicPr>
          <p:cNvPr id="11" name="图片 10" descr="高铁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655" y="4879340"/>
            <a:ext cx="1661160" cy="1050290"/>
          </a:xfrm>
          <a:prstGeom prst="rect">
            <a:avLst/>
          </a:prstGeom>
        </p:spPr>
      </p:pic>
      <p:pic>
        <p:nvPicPr>
          <p:cNvPr id="15" name="图片 14" descr="酒店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105" y="4896485"/>
            <a:ext cx="1623695" cy="1049655"/>
          </a:xfrm>
          <a:prstGeom prst="rect">
            <a:avLst/>
          </a:prstGeom>
        </p:spPr>
      </p:pic>
      <p:pic>
        <p:nvPicPr>
          <p:cNvPr id="16" name="图片 15" descr="打车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2090" y="4871085"/>
            <a:ext cx="1600835" cy="1066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供应商管理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应付对接的是供应商，我们作为中间代理，需要给供应商进行付款，因此需要确保供应商信息的正确性，可以在库spmg中对应的数据表supplier_info基础信息表、supplier_site_info供应商site信息表、supplier_bank_account供应商银行账户信息表配置供应商信息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ECB019B1-382A-4266-B25C-5B523AA43C14-2" descr="C:/Users/405662536/AppData/Local/Temp/wpp.EwUacn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30" y="3342958"/>
            <a:ext cx="6764020" cy="1474470"/>
          </a:xfrm>
          <a:prstGeom prst="rect">
            <a:avLst/>
          </a:prstGeom>
        </p:spPr>
      </p:pic>
      <p:pic>
        <p:nvPicPr>
          <p:cNvPr id="11" name="ECB019B1-382A-4266-B25C-5B523AA43C14-3" descr="C:/Users/405662536/AppData/Local/Temp/wpp.UsEGBiwp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65" y="4405630"/>
            <a:ext cx="9224010" cy="14706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APW</a:t>
            </a: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审批平台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在学习的过程中又接触到了apw审批平台，各种审批单的创建：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如付款审批单，审批单在数据库中的新增数据，状态流转和对应审批人信息的获取，直至审批单审批完成。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ECB019B1-382A-4266-B25C-5B523AA43C14-1" descr="C:/Users/405662536/AppData/Local/Temp/wpp.MDhjGowpp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86193" y="3161030"/>
            <a:ext cx="8957945" cy="3163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供应商付款管理</a:t>
            </a:r>
            <a:r>
              <a:rPr lang="en-US" altLang="zh-CN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-</a:t>
            </a: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非直连酒店单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对于供应商付款管理，这一块涉及的时间是比较多，这块涉及到业务比较多，像酒店的订单数据复核抽取到供应商门户，门户创建付款申请单并提交付款申请单，发票数据可由门户创建导入，也可在ebk进行添加发票提交，提交后可在门户进行签收，签收后在查询付款申请单界面找到此单进行审批，会进入到apw审批平台，对此单进行审批操作，审批完成后会更新单据状态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8740775" y="194500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/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/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0" y="0"/>
            <a:ext cx="6515102" cy="3193256"/>
            <a:chOff x="0" y="0"/>
            <a:chExt cx="6515102" cy="319325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6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6900" cy="3193256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10" name="矩形 9"/>
            <p:cNvSpPr/>
            <p:nvPr/>
          </p:nvSpPr>
          <p:spPr>
            <a:xfrm>
              <a:off x="4705350" y="342900"/>
              <a:ext cx="1809752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03007" y="523875"/>
            <a:ext cx="6126770" cy="766396"/>
            <a:chOff x="1626807" y="622749"/>
            <a:chExt cx="6126770" cy="766396"/>
          </a:xfrm>
        </p:grpSpPr>
        <p:sp>
          <p:nvSpPr>
            <p:cNvPr id="18" name="文本框 30"/>
            <p:cNvSpPr txBox="1"/>
            <p:nvPr/>
          </p:nvSpPr>
          <p:spPr>
            <a:xfrm>
              <a:off x="1626807" y="622749"/>
              <a:ext cx="61267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3200" dirty="0">
                  <a:gradFill>
                    <a:gsLst>
                      <a:gs pos="0">
                        <a:srgbClr val="68D7CB"/>
                      </a:gs>
                      <a:gs pos="70000">
                        <a:srgbClr val="57CAB3"/>
                      </a:gs>
                    </a:gsLst>
                    <a:lin ang="2700000" scaled="0"/>
                  </a:gradFill>
                  <a:latin typeface="汉仪超粗黑简" panose="02010600000101010101" pitchFamily="2" charset="-122"/>
                  <a:ea typeface="汉仪超粗黑简" panose="02010600000101010101" pitchFamily="2" charset="-122"/>
                  <a:cs typeface="方正神乐体_YS" panose="02010600010101010101" charset="-128"/>
                  <a:sym typeface="Arial" panose="020B0604020202020204" pitchFamily="34" charset="0"/>
                </a:rPr>
                <a:t>实习期工作回顾</a:t>
              </a:r>
              <a:endParaRPr lang="zh-CN" altLang="en-US" sz="32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汉仪超粗黑简" panose="02010600000101010101" pitchFamily="2" charset="-122"/>
                <a:ea typeface="汉仪超粗黑简" panose="02010600000101010101" pitchFamily="2" charset="-122"/>
                <a:cs typeface="方正神乐体_YS" panose="02010600010101010101" charset="-128"/>
                <a:sym typeface="Arial" panose="020B0604020202020204" pitchFamily="34" charset="0"/>
              </a:endParaRPr>
            </a:p>
          </p:txBody>
        </p:sp>
        <p:sp>
          <p:nvSpPr>
            <p:cNvPr id="19" name="文本框 30"/>
            <p:cNvSpPr txBox="1"/>
            <p:nvPr/>
          </p:nvSpPr>
          <p:spPr>
            <a:xfrm>
              <a:off x="1677759" y="1173701"/>
              <a:ext cx="305140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r>
                <a:rPr lang="en-US" altLang="zh-CN" sz="800" spc="300" dirty="0">
                  <a:solidFill>
                    <a:schemeClr val="bg1">
                      <a:lumMod val="7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REPORT ON WORK</a:t>
              </a:r>
              <a:endParaRPr lang="zh-CN" altLang="en-US" sz="800" spc="3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992640" y="1524066"/>
            <a:ext cx="6206721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供应商付款管理</a:t>
            </a:r>
            <a:r>
              <a:rPr lang="en-US" altLang="zh-CN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-</a:t>
            </a:r>
            <a:r>
              <a:rPr lang="zh-CN" altLang="en-US" sz="2400" dirty="0">
                <a:gradFill>
                  <a:gsLst>
                    <a:gs pos="0">
                      <a:srgbClr val="68D7CB"/>
                    </a:gs>
                    <a:gs pos="70000">
                      <a:srgbClr val="57CAB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方正神乐体_YS" panose="02010600010101010101" charset="-128"/>
                <a:sym typeface="Arial" panose="020B0604020202020204" pitchFamily="34" charset="0"/>
              </a:rPr>
              <a:t>直连酒店单</a:t>
            </a:r>
            <a:endParaRPr lang="zh-CN" altLang="en-US" sz="2400" dirty="0">
              <a:gradFill>
                <a:gsLst>
                  <a:gs pos="0">
                    <a:srgbClr val="68D7CB"/>
                  </a:gs>
                  <a:gs pos="70000">
                    <a:srgbClr val="57CAB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方正神乐体_YS" panose="02010600010101010101" charset="-128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0400" y="2433301"/>
            <a:ext cx="10871200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供应商付款管理中的差旅付款，订单数据也会走到门户。直连支付单，需要在iTravel后台去关联所需下单企业，选择个人出行，日期需要在当天之前，选择准备的直连的酒店进行下单，下完单后需要在前台去支付，在ebk系统中进行离店操作，会生成直连单，由于支付中心不在这边，会支付失败，修改数据库中直连单数据，在iTravel后台月度对账单中，重新提交，调用定时生成发票任务，会创建付款申请单和审批单，ebk中正常添加发票并提交，会在门户中生成发票数据，进行发票审核分派签收，同上会在apw审批平台进行审批，审批完成后状态也会同步到供应商付款管理和ebk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4140200" y="2225548"/>
            <a:ext cx="391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prism isInverted="1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  <p:bldLst>
      <p:bldP spid="47" grpId="0"/>
      <p:bldP spid="48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590.1212598425196,&quot;width&quot;:2685.2094488188977}"/>
</p:tagLst>
</file>

<file path=ppt/tags/tag2.xml><?xml version="1.0" encoding="utf-8"?>
<p:tagLst xmlns:p="http://schemas.openxmlformats.org/presentationml/2006/main">
  <p:tag name="PA" val="v5.2.11"/>
</p:tagLst>
</file>

<file path=ppt/tags/tag3.xml><?xml version="1.0" encoding="utf-8"?>
<p:tagLst xmlns:p="http://schemas.openxmlformats.org/presentationml/2006/main">
  <p:tag name="KSO_WM_UNIT_PLACING_PICTURE_USER_VIEWPORT" val="{&quot;height&quot;:6748,&quot;width&quot;:19200}"/>
</p:tagLst>
</file>

<file path=ppt/tags/tag5.xml><?xml version="1.0" encoding="utf-8"?>
<p:tagLst xmlns:p="http://schemas.openxmlformats.org/presentationml/2006/main">
  <p:tag name="KSO_WPP_MARK_KEY" val="98c5e487-0c72-4515-b2b7-4c5cf4b86c6f"/>
  <p:tag name="COMMONDATA" val="eyJoZGlkIjoiMTZhMTY0OTk1Y2NmYWI5MTE2YjM5ZTUzMDFlZWIxZm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Tk5NDQxODE5NzQ4IiwKCSJHcm91cElkIiA6ICIxMzk5Njg4NjkiLAoJIkltYWdlIiA6ICJpVkJPUncwS0dnb0FBQUFOU1VoRVVnQUFCS3NBQUFHa0NBWUFBQUQrRUtiNkFBQUFDWEJJV1hNQUFBc1RBQUFMRXdFQW1wd1lBQUFnQUVsRVFWUjRuTzNkZDVpY1phRSsvbnMybTk0Z1NBa2dUUWhOMmtaVWVoT1VBNEtJY3RSREVRNUZSUTZLeUZGQkVmMGhVcXpIQW9nZ1NvY3ZDSUtpU0c5U0k0SFFlNEFFQXFTUXRuVitmeXhac3NrbTJTU2J6T3c3bjg5MWNWMnpNKys4OHd4Y2UvTTg5Nzd6VEFJ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5hbFU2UUgwZ1BxR2hvYUR5dVh5NFVtMktKVktneXM5SUZoTU04dmw4cmdrNTQ4Wk0rYjNTWm9yUFNCNmpIeWkxc20zMmlUNzZPMWtGL09TYTlTQ3FzcSszbDVXMVRjME5GeVJaTDlLRHdSNlFybGN2bm5NbURGN3hxU29DT1FUekVXKzFRelpSNkhJTGlMWHFFSFZrSDI5dXF4cWFHZzROTW41SzR4Y056c2VlR0pHckxGKytnOGFXdWxod1dKcG1qVTlreWU4a0xzdk95T1RYbnc4NVhMNTIyUEdqUGx4cGNmRjBwRlBJTjlxa2V5akNHUVhjNU5yMUlwcXk3NjZTcjF3VDNqM01zenNlT0NKR2JuQlZrS0RYcW5md0NGWmRiM05zdU5CSnlWSlNxWFM1eXM4SkhxQWZBTDVWb3RrSDBVZ3U1aWJYS05XVkZ2MjllcXlLc2tXU1RKaWpmVXJQUTVZYXNOV1huUE96UTBxT1E1NmpIeUNkOG0zbWlMN0tBelp4YnZrR2pXbFdyS3ZWNWRWY3phMjAyNVRCUDBHZE96VE9MQ1M0NkJueUNkNGozeXJIYktQSXBGZEpIS04ybE10MmRlcnl5b0FBQUFBaWtWWkJRQUFBRURWVUZZQkFBQUFVRFdVVlFBQUFBQlVEV1VWQUFBQUFGVkRXUVVBQUFCQTFWQldBUUFBQUZBMWxGVUFBQUFBVkExbEZRQUFBQUJWUTFrRkFBQUFRTlZRVmdFQUFBQlFOWlJWQUFBQUFGUU5aUlVBQUFBQVZVTlpCUUFBQUVEVlVGWUJBQUFBVURXVVZRQUFBQUJVRFdVVkFBQUFBRlZEV1FVQUFBQkExVkJXQVFBQUFGQTFsRlVBQUFBQVZJMzZTZzhBWUhFMU5EVGNuR1RsbHBhV2o0MGRPL2FOU284SG9LZkpPYUFvNUJtd0pGeFpCZlJHdXliWnJMNisvdGJOTjk5OGxVb1BCbUFaa0hOQVVjZ3pZTEVwcTREZWJCTVRINkRnNUJ4UUZQSU02RFpsRmRCcnpSNnlibUxpQXhTWW5BT0tRcDRCaTBOWkJmUmFUMjk3am9rUFVHaHlEaWdLZVFZc0RtVVYwR3UxOUYvSnhBY29ORGtIRklVOEF4YUhzZ3JvMVV4OGdLS1RjMEJSeURPZ3U1UlZRSzluNGdNVW5ad0Rpa0tlQWQyaHJBSUt3Y1FIS0RvNUJ4U0ZQQU1XUlZrRkZJYUpEMUIwY2c0b0Nua0dMSXl5Q2lnVUV4K2c2T1FjVUJUeURGZ1FaUlZRT0NZK1FOSEpPYUFvNUJuUUZXVVZVRWdtUGtEUnlUbWdLT1FaTUM5bEZWQllKajVBMGNrNW9DamtHVEEzWlJWUWFDWStRTkhKT2FBbzVCa3doN0lLS0R3VEg2RG81QnhRRlBJTVNKUlZRSTB3OFFHS1RzNEJSU0hQQUdVVlVETk1mSUNpazNOQVVjZ3pxRzNLS3FDbW1QZ0FSU2ZuZ0tLUVoxQzc2aXM5QUdEcGJibmxsaXUwdHJhK3Y5TGo2QzNtVEh4RzNYTlVCa3gvWWM3RVo1ZXhZOGUrVWVteEFWMlRjNHRIemtIMWttZUxSNTVCYlZKV1FRSFUxZFg5dTY2dWJ1MUtqNk0zTWZHQjNrWE9MVDQ1QjlWSm5pMCtlUWExUjFrRnhiQjJrc3dhdW42bHg3SGN6QnEyOU8vVnhBZDZGVG0zQk9RY1ZDVjV0Z1RrR2RRV1pSVVV5Qk03WDE3cElmUTZKajdRdThpNXhTZm5vRHJKczhVbno2QjIyR0FkcUhrMjd3U0tUczRCUlNIUG9EWW9xNnJJNU5lZTY3amQydEwwM3UzbXBxNE9CM3FRaVUvUGsybFFYWXFXYzAyenBxZGNidXQwWDF0TGMxcWFabGRvUk8xa0h5eDdSY3V6SXBLRkxLMmFMS3ZLYlcxNTl2NGJGemlaZWZXSis1SnllYUhuK010UGp1ejI2ODJZOGthZXVlOXZpenp1eWg5OHJ1UDI3Nys2WGNmdDg0N2Vab0hQZWVYeCsvS1BzNytabHNaWm5lNS8rbDgzNU1tN3IrMzJHSUhxbXZoME56Y2V2TzdzK2U1cmEyM0pvLys4SkcwdHpkMTZyWHV1K0VtYVprM3Y4YkV0U2FZQnkxWTE1ZHdjNTMxbDhUUGh0YWNlek5VL09qamxlZVpyL3p6dk8zbjZYemQwNnh5eUQzcTNhc3l6SkdtY09TMk5NNmNsU2NiZGRtWFhCNVhMZWV6V3poOERYZHAxWGRPczZYbjA1a3N6WS9MclhUN2VQSHRtN3IzeVoxM09ENXNiWithY0kwZW51WEhtSWw5SEZySzgxR1JaOWZqdFYrWHQxNTdMMzM5elhHYTk4M2JIL2RlY2RuQ1M1UHFmZlNWdDViYmNjZEdwdWZyVUF6ditTWktienpzeFY1OTZZQ1k4TTJhK3h4YW9YTTQ5bDUrVmFaTmU3Zkgzc3Zxb2hwVGIydkxYWHg3VDhkZkZ4aG5UOHRCZnpzbHFIOWl5eDE4UGlxNXFKajdkekkxSGJycG92dnZxK3RUbnJWZWZ5WmdiLzlDdDF4bDN5K1dwNjdNWVd4Z3V3MHdEbHIycXlibDVUSHB4WEg1L3pQWmQvblArTVR0MEhOZlcwcHk3TGprOXM5NTVPNWQvOTlPNTlNUjljK21KKytieDI2L0tDMk51emIvL2RrSEhmWmVldUcvS2JXM3p2NWpzZzBLb3hqeDc4TnF6ODhRZFZ5ZEo3cjdzakU2UHpWazN0cFhiY3ZlbG5SOWJxblZkdVp4YmZuOVN4dDE2UmU2OCtMUzB0YlhPZDBpcFQ1Kzg5dFFEdWUzQ1U1YjByWFc4bGl4a2VhaTVEZGFudnZGeW5uLzQ1bnp5dUxQejBxTjM1YzgvUGpSN0h2UExyTERhMm5sci9ET2RqdjN3dmw5SmEwdFR4djd6a2t4OTQrVWt5VzZIbjVva3VlRFluZkxwRTlzWGlYODhmdmRPenp2bnlORVpPR3hFcC90S2RYWDU4K2xmbkc4OHM2ZFB5WkZuUDlEdDhUZk5mQ2Y5QmcxTmtsejIzVStucFhGVzJ0cGEwanhyUmk3KzM3MlNKQzNOczlQU05EdlgvL1JMU1pJRHoxaDA4dzI4cHhLYmR5NXRic3grWjNLdU9PV0FKTzlkWHQybnZsL0czWFpGeHpFSG4zWFRmT2VhOWM3azlCczRKUFg5Qml5enNTM00zSmtHTEQvVnVFbnh5dXRzbW0wKzg3VzgvdHpZN0hMWUR6cnVmL3ZWNS9MWFh4emQ4Zk9kbC93NEkwYzFaTDNSdTJYSWlOVXlmSlcxa2lRMy8rNDcyZk9ydjBqZi9nTXk5SDFyWk1pSTFSYjRXcklQaXFPYThxeTFwU25QUFhoVHl1VzJQSGJMNVNtM3RlV2lFL1pNMHI0bWUzUDhVMTArYjZuV2RlVnk3cnpreDBtU0EwNjVNamVmZDJKdVB2ZmIyZVd3SDNUS3VQcSsvYlBIbDgvS1ZhZDhMcy9lZjJQVy8vQW51dldlWkNHVlVsTmxWZVBNYWJucDdCT3kwOEhmVFVxbHJMMzVEbm43bFdkeTdlbUg1alBmdTNTKzR3Y01YVEVUbjMwa0x6MXllL2I3emg5ejFROCszL0ZZOCt5WkhUODNUcCthcTM3dytXeTh3MzdaZEpjRFVxcXJtMjlSZU02Um8zUFV1US9OOXhybmZtbnJYUGoxWFpPMGZ6enh3cS92bW9OLzhzOHV4Ly9Ddzdma2pvdC9sQU8rZjBVR0RoMlJHVlBleUgvLzMxMExmWjNmSDdOOU4vL3RBSE5iM2hPZnhjMk5PUk9mbHFiWnVlaUVQZlB4cjV5Vmc4KzZLYk5uVE0yVkozODJlMzM5dHhteHhnY3llL3FVREJnOFBDbVZ1bnpkdDE1NU9zMU5zOUxTM0pqNnZ2MTdaR3hMbW1uQThsWHBCZDdOdi90T1hudnF3YlMyTkhWazJpNkhmajlQMzl2NVkzeHZqbjh5SzcxL3d5VEp5NC9lbGNrVFhzamV4LzAyRTU1Nk1QLzQ3Zkg1ajJOL2xYK2UrKzIwdGJaazVLaXQ4dHFURCtiNm4zMGxuL3JXQmUzNTF3WFpCOFZTNlR5YjQvSGJyc3JhbSsrUW5RNzVYcEwyYk9qT2hRTkx1cTVyYlc3S0hSZWRtc1laVTdQN1VXZWtyazk5ZGp2ODFOeit4eC9tejZjZmxsME8vWDVXV25OVXgvRkRWMW85KzV4d1hrYXNzWDYzMzVNc3BGSnFwcXlhT2UydC9QVVh4MlR0TFhiS3l1dHMybkgvVm5zZW1tRXJyNW5CSzY0NjMzTm12ek01dDV6LzNYenNpTlBTZjlDd1RvWFdCY2Z1MVBIekg0L2Z2ZE5qT3g5eWNxNDQrYlB6N1lNd1p5STJSNytCUTdMeklTZG4xRFo3SjJuLzVUN2taN2NrYWYvbHZ1RFluVHFPZmZBdjUrVEpPNi9KSjQ3K2FhZGY1a3RQM0hlK2NjOTlYNlUzR1lYZWJIbE9mSllrTjk1OCtjbGNlK2JoblNaQjkxN3gwMnkwdzM0WnNjWUhrbkk1Zi8vTk43TFJkdnRtdyszMjZmSjFKejczU0ZxYm0vTEs0Ly9LT2x2czFPVXh5elBUZ09XcmtndTgzWTc0VWNhUHV5ZC8vY1V4SFRuV09HTmEzbnIxbWJTMU5LZXV2bStTNU5VbjdzL3FvMFluU2RiNjRIWVpPYW9oOVgzNzUvMGYzQzZOTTkvSnRhY2ZsczMzT0NpTk02YmxMei81VWo1MnhHbjUyQkduWmNDZ1lRdDhiZGtIeFZNTmhkWDcxdDQ0YTIyMjNhSVA3TUxpcnVzbXYvWmNicjNnNUt5OHpxYlo2WkR2cGE2dVQ1TDI3U0IyT2ZTVVBINzdWYm51ekNPeS9vYy9rYzEzLzY4TUhEb2liYTB0R2J6Q0tpbVZ1cjhia0N5a1VtcW1yQ3FWU2xsam82M3o4QTNuNWFtN3IrdTRmK2JVTjNQb0wyN3Y4am1QMy9ILzBqVHpuZnpyLy8waVNiTFA4ZWZtNXZOT3pOVFhYMHB6NDh5T3p4dzNUcC9hNlhtanR0azdkMTkyWnFmem5uUGs2UGxhOVF1TzNhbmpsM21PS1JOZnlncXJyWjFTWFYzSDg4ODVjblJlZjI1czlqL3Brdmt1d2Z6OHFaMDMyenZueU5HZDduTmxGU3lkOXlZK1IyYkE5QmMzcWErdi8wZVNIdDhRYmtseTQ3a0gyLy9LTlhQYVd4azBiS1U4ZGZkMW1mRDBROW50aUIvbDFTZnZ6eXZqL3BXMjF1WnNzTTFlQzN6ZGx4NjVQUnR0dDIrZXVmZUdCUzdZbG1lbUFjdmY4c3E1cnJ3dzV0YWtWTW9OUC85S1J1OTlaRlpiZjhzTVgyV3RUSGoyMzFsam82M1QxdEtjbHgrOUt3MTcvWGY3RTBxbDlPMC9LTlBmbnBnSHJ2MXRKand6SnJzYzlvT00zS0FoU1RKOGxmZm51ak1QenlZNzdaOWhLNitSZmdPSGRQbTZzZytLcVpKNWxpUjNYZkxqTk0rZTBmRnp1YTB0bDN4Nzc0VTg0ejJMczY1Nzlja0hjc3Q1SjJhYkE0N0xuUmVmbG1mdnY3SExjKzUvMGlWNTZQcHpjLzFQdjVUM3JiVlJwa3g4TVZNbXZwUWp6cjQvWTIrNktJL2NlR0duNHkvNVZ1ZXhIdkt6VzJRaEZWTXpaZFhBb1NPeXpXZS9ua2R2dnFUVEw5YnZqOWsrZmZzUDdQSTVHMjYzYjliZGFwZVU2dnJrMnRNUFM5TDFubFV2amIxemljZlYxdHFTVjU5OElCT2ZHWk55Vy91bTd2c2NmKzU4eCsxMTdLOFcrREVlWU5rcWwrclQycWNqSnhhOHdjbHkxTkk0SytNZnV5ZmwxdFpjZS9waDJXS1BnL0xFbmRlazM2QmhlZmlHMzJmS3hCZlMzRGdybi83T256TCswYnZUMXRxU2RSdDI3WFNPU1MrT3k3UTNYOHNuanpzbmw1LzhtYnp6NXFzWityNDFsbXBjTWcxNnAwcmtYTlBzR1prMjZkWDA2ZE0zRFhzZG5uLzg5cHZaL1V1bjV3TWYyajFQM1gxdDF0aG82eno3d04rejBwb2JkT3hMTmZXTmx6UG1ieGZreFRHM1plTWRQNTNXNXNiYzlvZk9td1hYOWVtVHlSTmV5RVgvdTJmVzJYTG43UHpGNzNkY2NaRElQaWk2U3M3YlBudHk1Mi80Ty9kTFcrY0xwMTNmNmVlZXNNYUdIOHBuVDdreUF3WVBYK1RlVTdzY2VrcGFtNXZTcDIrL0pPMWxVWkpzK2ZGRHN1WEhEMG5TL20yQTV4K3pRNzd3NCt2VHQvK2dKUjZYTEtRbjFVeFoxWlhwYjA5c0w2b1c4SXN5NW0vblo0ME50ODRLcTYyZEZVYXVrK1M5YjNDWSs4cXE5bU12eUtmKzkveE96NSszUmUrcVZXK2VQVE1QL2VYY3JMSHhoMU9xcSt2eWx6bkpBc2M0NytXWDg5N25ZNEN3ZFBvMFRjMzYvL3BxQms5OUl1VnkrWVhtNXViZEYvMnNKZGVkM0VpU3NmKzhPR3R2dmtPbVRocWZQYjU4VnNhUHV5ZWZQdkZQS2FXVVIvN3hwMHg2NmZIczliWGZwTGx4Wm03N3cvZXorNWZPbk84Y0QxMy91MnkwM2I3cE4yaG9OdHIrVTdudm1sL2xZMGVjdGxSalc5cE1BNWEvNVoxemN6eDI4NlZacjJIWFRIeG1URVp1MEpDUEgvMlRERjFwOWF3NGNyMWNkdEorbWZUaXVEeDQzVGtkZTc4azdSOXZHVHg4NVJ4d3lwWHBOMmhvUHZMcFk1SWtZMis2S0IvYzdmTWRwZFJicnp5VGhyME96OVRYWCtwVVZDV3lENHFzVW5rMnQvWnZJVzMvTnI2NXI2ejYvS25YTGV4cGk3ZXVLNVZ5NlhlNjN1S2hLK3MxN05ZcFM1ZUVMR1I1cThteWF2eGpkK2VXODcrWGNsdGJ0dGpqb0FVZTk0SFJIOHZZbXk3T3lGRU5XWDNEOWhaOHp0VlVjMTladFNCenQram5IRG02MDg5enp0Ri84TEI4NmxzWEpHa3Z4eGJseFgvZmxpRWpSdVo5YTIyWVBiLzZpNnkrNGVoT2o4OTdTZVpyVDgyLzhSM1FQZTlOZUI2Zk0rSFo2YkhISGh1L0xGK3pPN25SMXRhYXgyKy9LdnQvOTVLTXZmbVNyTFRtQmxscHpRMHliZElydWZQaTB6Smo4dXZaOTRUelUxZFhsK3ZPT2pJTmV4OHhYMVk4OStCTm1mRE1tSTZKeXhhN0g1aExUL3BVbm4vb24xbHY5TWVXZUd4TGsybkE4bGVKbkp0ajZodmpzL251QithZXkzK1NKRmwxdmMwN0htdlk2Nzl6M1psSFpMMFA3WjQxTm5ydlNvU2hLNjJlclQvMWxZeTk2YUpNZldOOGR2aXZieWRKWG52cXdheTA1Z1paWStPUHZMdDMxWkhaLzZSTHNzNldPM2Q2VGRrSHhWWEpQSnZiN09sVE9qN3lOdWZLcWd1L3ZtdktLUy93T1V1eXJwdjdZM2xQM0hGMXh0MStWZmI3MWgvU3AyKy9ORGZPWEtvcnBMb2lDMW5lYXJLc2V2OEh0OHNoUDcwNUtaY3o5WTJYODZmajk4aW5UL3hURHYvTnZaMk9HemxxZE82NzV0ZDU1TzkvekQ3Zi9GMytmUHBoYVd0cC8wcjRlYStzU2pKZmVUVnZPOTVWVzc0dzVYSmJucmpqNms3M3Zmem9YVmx0L1MzejExOStkWUhQKytQeDgvOEJZWXM5RGw1b01RZDBWcWtKVDNkeW82NnVUL1k4NWhlZE5xUjg0TnJmNXBGLy9ER2p0dGs3ZTN6NXpFeDlmWHh1L05XeFdYM0REMld6M1Q3ZjZmbHZ2dnhVYnIvd0I5bnU4eWQwbktQZm9LSFovdlAvbTF2LzhQME1IRGFpWS8rWHhSM2J3aXdzMDB4U1lQbXI5TUp1eDROT1RKLzZmdlBkMzlJME8yK05menFwcTh1VWlTOW14cFEzTW5pRlZUb2RzL0dPbjg3bDMvMTBQcmpyNTdMaXlIV3o1cWJiNUtXeGQyYU5qVCtTc1RkZGxBMjMzU2REVnhyWjZUbXlENHFyMG5uV1hVZWUvY0I4OTNXMWRsdllZL091NjZaTmVpVVAzWEJlUHZtTnM5T25iNzgwelpxZXk3KzNmM2IrNHNsNS82YmJMdkRjazE0Y2wxbnZUT24yaHZDeWtPV3Q1c3FxVXFudXZhOHBMcFh5K2d1UHBhVnBkZ2F0c0hLU1pOWTdieWVsVWtydlhwcTQwcG9iNUszeFQrV3BlNi9QOXA4L0lTdU9YQzk5K3ZaYjVKVlZPeDl5Y3FmOVlicmFoTzZGaDIvcHVGMHV0NldVOXRkc2JweVpjcm1jcTA4OU1FTkd0RSswR21kT1M5LytnL0xHaTQ5bncrMzJuZS9yUStkK25RVTlCblJQcFNZOGk1TWJjNzdHZlk2TmQ5Z3ZhMjIyZlZaWmQ5T011L1dLM0gvTnI3UHBMZ2ZrbVgvZGtIRzNYWmxOZC81c2t2WU5PZi94MitPejBmYjdac050UDlucEhCL1llbzlNZXZtSjNQRHpvN1B0QWQvSUpqdnUzM0daOXJMT05HRDVxb2FGWFZkRjFVdGo3OHc5bDUrVllTdXZtZjg2N2ZyY2Y4MnZjc1gzRDhqb3ZRN1BKanZ1bi9wMzl4bnQyMzlRUHJUUGwvTE9tNjlteFpIclp0MnRkc2s3Yjc2V0dWTW01Wm43L3ByUGZPK3lUdWVWZlZCYzFaQm5DMU51YTB0YlcydnE1dm9HdnFrVFgrekl3S1ZaMXpYUG5wbC9uSDFDZGpyb3hJNjkvZm9OSEpJUGYrcm8zUGpyNDdMN2tUL3VkSVZwNjdzWFh0eDJ3Y2w1KzlWbnM5TWhKM2ZyUGNoQ0txSG15cW9OUHZvZnVlaUVUNlN1VDMxU2J2K0YzZnBUWDBtU1hIamNicGs5ZlVwVzMvQkRLWlhxY3ZlbFoyVEt4QmZ5K1I5ZGw2ZnV2aTUzWDNaR3ByNCtQdVcyMXZUcDJ5OS9PbjZQbE12bHRMVzFwSzIxSlIvKzFOSDU0SzZmUzVMNU5qTHV5cHhqYmo3dnhMdzEvdW04YisyTmtyUi9NODdBSVN0bTlONUhacDB0ZDg0ZGYvci84cWR2Zmp6bHRyYXMrb0V0c3ZJNm15eWpmenRBSlNjOGk1TWI4eG95WXJWTW1maFNydm5SSVprOVkycjIvSjlmWnVRR1cyV2o3ZmZOOVQvOWNxWk5laVhEM3JkRzdyN3N6R3o1aVVQeTRmMjZ2anJ6by9zZm03NzlCdWF1UzA3UDdCbFQwL0FmLzczWVk1TnBVTjJxY1dIWE9ITmEvdmJMLzhua0NTOWs2MDk5SlIvYytZQ2tWTXFPQjUyVU5UZmRKdmRjL3BOTW52QkNkanI0dXd1OUNxRzF1U210TFUyNTdMdjdKVW5XM1hLWGpGaHpnOXg5NlJteUR3cW9Hdk5zdGZVN2YvbmczMy83amJ4LzAyMlNVaWxYblB6WlRKN3dmT3JxKythRHUvem5VcjFPdWR5V1A1Lyt4VXg3ODdYY2UrWFBjOGRGcDZaNTlxeVVVMDYvQVlNeWZKVzFjdE81MzhySHYzeFcxdHFzL1pzRTMzaiswZlFkTUNncnI3TnBkam4wQnluVjFTM2lWZHJKUWlxaDVzcXFuUTg1T1ZsQWcveGZwMTJmdG5KYitnMFluQ1FadGUwbnM5S2FHNlN1VDMyMjJ2UFFiTFhub1YwK3IxeHVTOHBaNkMvN3lGR2pGL2pZMXZ0K0pTMU5zeko4MWZZMmZOUkg5OG82Vyt6VThYWExPeDUwVW5ZODZLUnV2Yjk1OTJZQXVxL2FKandMeTQxNXZUWCtxZHh4MGFuWmFMdDlzdmtlQjdWZlBacGsrQ3ByWlo5dm5wY243cnc2NjJ5NWM0YXZ1bGJXM09TakN6M1g2RThlbWJVMjN6NHJyYkhCRW8ydEp6TU42Rm5WbG5OSjhxRjlqa3IvUWNQU3NOZmhXWFc5emROLzhMQk9qNi9Yc0Z2VzNteUhqdjFlRnZjSzhobFRKbVg0S3UrWGZWQXcxWmhuU2JMbk1iL285UE1uanY1WngrMERUcmt5NWJhMjlrL3hMR0tUOFVXdDYwcWx1bng0djJQU2Y5Q3dEQnk2UXZvUEdwYitnNGQzV3BPT3UrM0tOTTJlMGZIenlGR2o4NFZUcjh1QW9TdDJPbGVmK243WjlvQnZkSG5GYTFka0ljdERyOTZHdjZHaG9ad2tSNTFyRTNHS1ljNVh5VDc4OE1PTDliczU1M2ZoNFUvNlhWaFNQVDNoa1UvUTJaTG0yeHh5YnVrdGo0V2Q3S05vbGphN3VpTFBsdDd5TEtya0dyVm9XV1RmNHVyZWRYOEFCVmF0ZjVrRDZDbHlEaWdLZVFhMW9lWStCZ2hGTnVxdXJqK3FXa1F6aDIrY1Z6WTdZYW5QWThJRHZZdWNXM3h5RHFxVFBGdDg4Z3hxaDdJS2ltRkNrcEZESm8rdDlEaVdteUdUeHk3MXBNZUVCM29WT2JjRTVCeFVKWG0yQk9RWjFCWmxGUlJBdVZ6ZW9sd3VMM2hIMklLcHE2dTdlMm5QWWNJRHZZdWNXM3h5RHFxVFBGdDg4Z3hxajdJS0NtRE1tREdUa2t5cTlEaVdsNGFHaHFWNnZna1A5RDV5YnZISU9haGU4bXp4eURPb1RUWllCMnFLQ1E5UWRISU9LQXA1QnJWTFdRWFVEQk1lb09qa0hGQVU4Z3hxbTdJS3FBa21QRURSeVRtZ0tPUVpvS3dDQ3MrRUJ5ZzZPUWNVaFR3REVtVVZVSEFtUEVEUnlUbWdLT1FaTUlleUNpZ3NFeDZnNk9RY1VCVHlESmlic2dvb0pCTWVvT2prSEZBVThneVlsN0lLS0J3VEhxRG81QnhRRlBJTTZJcXlDaWdVRXg2ZzZPUWNVQlR5REZnUVpSVlFHQ1k4UU5ISk9hQW81Qm13TU1vcW9CQk1lSUNpazNOQVVjZ3pZRkdVVlVDdlo4SURGSjJjQTRwQ25nSGRvYXdDZWpVVEhxRG81QnhRRlBJTTZDNWxGZEJybWZBQVJTZm5nS0tRWjhEaVVGWUJ2WllKRDFCMGNnNG9DbmtHTEE1bEZkQnJtZkFBUlNmbmdLS1FaOERpVUZZQnZaWUpEMUIwY2c0b0Nua0dMSTc2U2c4QVlIR1Z5K1g3UzZYUzhPYm01dDFOZUlBaWtuTkFVY2d6WUVrb3E0QmVaOHlZTVIrcDlCZ0FsaVU1QnhTRlBBT1doSThCQWdBQUFGQTFsRlVBQUFBQVZBMWxGUUFBQUFCVlExa0ZBQUFBUU5WUVZnRUFBQUJRTlpSVkFBQUFBRlFOWlJVQUFBQUFWVU5aQlFBQUFFRFZVRllCQUFBQVVEV1VWUUFBQUFCVURXVVZBQUFBQUZWRFdRVUFBQUJBMVZCV0FRQUFBRkExbEZVQUFBQUFWQTFsRlFBQUFBQlZRMWtGQUFBQVFOVlFWZ0VBQUFCUU5aUlZBQUFBQUZRTlpSVUFBQUFBVmFPM2wxVXprNlJwMXZSS2p3T1dXblBqekRrM1oxZHlIUFFZK1FUdmttODFSZlpSR0xLTGQ4azFha3ExWkYrdkxxdks1Zks0SkprODRZVktEd1dXMmp0dlRraVNsTXZsNXlzOEZIcUFmSUwzeUxmYUlmc29FdGxGSXRlb1BkV1NmYjI2ckVweWZwTGNmZGtaZVhQOFUybWFQYVBTNDRIRjF0dzRNMisvK2x6dXVmeXNPWGRkVmNueDBHUGtFelZQdnRVazJVZXZKN3VZaDF5akpsUmI5cFVxK2VJOW9POVdXMjMxdDFLcHRGdWxCd0k5NUw3R3hzWWR4NDBiMTFUcGdiRFU1Qk4wSnQ5cWcreWphR1FYY28xYVZQSHM2MU9wRis0aGJSTW5UcngwdGRWV20xa3FsVlpKTWl4SjMwb1BDaGJUN0hLNS9IU1MzelkxTlIxbU1sUVk4Z25rV3kyU2ZSU0I3R0p1Y28xYUlmc0FBQUFBQUFBQUFBQUFBQUFBQUFBQUFBQUFBQUFBQUFBQUFBQUFBQUFBQUFBQUFBQUFBQUFBQUFBQUFBQUFBQUFBQUlEbG9WVHBBUUFBQUFERnMrV1dXNjVRVjFmMzd5UnI5L0NwSjVUTDVTM0dqQmt6cVlmUFM1V29xL1FBQUFBQWdPSnBiVzE5ZjNxK3FFcVNrZVZ5ZWVkbGNGNnFSSDJsQndBQUFBQVUxNnloNitlSm5TL3ZrWE9OdXV2UURKazhOa2xlN1pFVFVwVmNXUVVBQUFCQTFWQldBUUFBQUZBMWxGVUFBQUFBVkExbEZRQUFBQUJWUTFrRkFBQUFRTlZRVmdFQUFBQlFOWlJWQUFBQUFGUU5aUlVBQUFBQVZVTlpCUUFBQUVEVlVGWUJBQUFBVURXVVZRQUFBQUJVRFdVVkFBQUFBRlZEV1FVQUFBQkExVkJXQVFBQUFGQTFsRlVBQUFBQVZBMWxGUUFBQUFCVlExa0ZBQUFBUU5WUVZnRUFBQUJRTlpSVkFBQUFBRlFOWlJVQUFBQUFWVU5aQlFBQUFFRFZVRllCQUFBQVVEV1VWUUFBQUFCVURXVVZBQUFBQUZWRFdRVUFBQUJBMVZCV0FRQUFBRkExbEZVQUFBQUFWQTFsRlFBQUFBQlZRMWtGQUFBQVFOVlFWZ0VBQUFCUU5aUlZBQUFBQUZRTlpSVUFBQUFBVlVOWkJRQUFBRURWVUZZQkFBQUFVRFdVVlFBQUFBQlVEV1VWQUFBQUFGVkRXUVVBQUFCQTFWQldBUUFBQUZBMWxGVUFBQUFBVkExbEZRQUFBQUJWUTFrRkFBQUFRTlZRVmdFQUFBQlFOWlJWQUFBQUFGUU5aUlVBQUFBQVZVTlpCUUFBQUVEVlVGWUJBQUFBVURXVVZRQUFBQUJVRFdVVkFBQUFBRlZEV1FVQUFBQkExVkJXQVFBQUFGQTFsRlVBQUFBQVZBMWxGUUFBQUFCVlExa0ZBQUFBUU5WUVZnRUFBQUJRTlpSVkFBQUFBRlFOWlJVQUFBQUFWVU5aQlFBQUFFRFZxSy8wQUFBQUFJRHEwTkRRY0hPU1hTczlqa1dwcTZ1N3U2R2hvVWZPVlM2WDd4OHpac3hIZXVSazlBaFhWZ0VBQUFCenJOalRKNXcxYlAwZU85Zk00UnYzMkxubUtKVktLL1g0U1ZrcXBVb1BBQUFBQUtnT20yKysrU3IxOWZXM0p0bGs5cEIxOC9TMjU2U2xmN0c2bkQ1TlU3UCt2NzZhd1ZNZlQ3bGNmcUc1dVhtbnh4NTdiSHlseDhWN2xGVUFBQUJBaHlJWFZvcXEza0ZaQlFBQUFIUlN4TUpLVWRWN0tLc0FBQUNBK1JTcHNGSlU5UzdLS2dBQUFLQkxSU2lzRkZXOWo3SUtBQUFBV0tEZVhGZ3Bxbm9uWlJVQUFBQ3dVTDJ4c0ZKVTlWN0tLZ0FBQUdDUmVsTmhwYWpxM1pSVkFBQUFRTGYwaHNKS1VkWDdLYXNBQUFDQWJxdm13a3BSVlF6S0tnQUFBR0N4VkdOaHBhZ3FEbVVWQUFBQXNOaXFxYkJTVkJXTHNnb0FBQUJZSXRWUVdDbXFpa2RaQlFBQUFDeXhTaFpXaXFwaVVsWUJBQUFBUzZVU2haV2lxcmlVVlFBQUFNQlNXNTZGbGFLcTJKUlZBQUFBUUk5WUhvV1ZvcXI0bEZVQUFBQkFqMW1XaFpXaXFqWW9xd0FBQUlBZXRTd0tLMFZWN1ZCV0FRQUFBSFpLWFNFQUFCZXpTVVJCVkQydUp3c3JSVlZ0VVZZQkFBQUF5MFJQRkZhS3F0cWpyQUlBQUFDV21hVXByQlJWdFVsWkJRQUFBQ3hUUzFKWUthcHFsN0lLQUFBQVdPWVdwN0JTVk5VMlpSVUFBQUN3WEhTbnNGSlVvYXdDQUFBQWxwdUZGVmFLS2hKbEZRQUFBTENjZFZWWWxVdjFpaXFTS0tzQUFBQ0FDdWhjV0syVDFqNERNM2pxRTRvcWxGVUFBQUJBWmN4ZFdDVlJWSkZFV1FVQUFBQlUwTHVGMVQrU0RHaHFhdHBkVVFVQUFBQUFBQUFBQUFBQUFBQUFBQUFBQUFBQUFBQUFBQUFBQUFBQUFBQUFBQUFBQUFBQUFBQUFBQUFBQUFBQUFBQUFBQUFBQUFBQUFBQUFBRUROS0ZWNkFBQUZWdC9RMEhCUXVWdytQTWtXcFZKcGNLVUhCTXZaekhLNVBDN0orV1BHalBsOWt1WktENGpsUXZiUjI4a3U1Qmkxb0txelRsa0ZzR3pVTnpRMFhKRmt2MG9QQktwQnVWeStlY3lZTVh1bXlpWkM5RGpaUjZISXJwb2t4Nmc1MVpoMXlpcUFaYUNob2VIUUpPZXZNSExkN0hqZ2lSbXh4dnJwUDJob3BZY0Z5MVhUck9tWlBPR0YzSDNaR1puMDR1TXBsOHZmSGpObXpJOHJQUzZXSGRsSEVjaXUyaWJIcUJYVm5uVjFsUjRBUUJHOWU5bDRkanp3eEl6Y1lDdVRIR3BTdjRGRHN1cDZtMlhIZzA1S2twUktwYzlYZUVnc1k3S1BJcEJkdFUyT1VTdXFQZXVVVlFETHhoWkpNbUtOOVNzOURxaTRZU3V2T2VmbUJwVWNCOHVGN0tNd1pGZk5rbVBVbEdyTk9tVVZ3REl3WnlOT2Y0MkRwTitBam4xcEIxWnlIQ3g3c284aWtWMjFTWTVSYTZvMTY1UlZBQUFBQUZRTlpSVUFBQUFBVlVOWkJRQUFBRURWVUZZQkFBQUFVRFdVVlFBQUFBQlVEV1VWQUFBQUFGVkRXUVVBQUFCQTFWQldBUUFBQUZBMWxGVUFBQUFBVkExbEZRQUFBQUJWUTFrRkFBQUFRTlZRVmdFQUFBQlFOWlJWQUFBQUFGUU5aUlVBQUFBQVZVTlpCUUFBQUVEVlVGWUJBQUFBVURXVVZRQUFBQUJVRFdVVkFBQUFBRlZEV1FVQUFBQkExVkJXQVFBQUFGQTE2aXM5QUFDQWFyVFpacHV0MkxkdjMrdks1WEsvTVdQR2ZLVFM0d0ZZVXZJTTZHMlVWUUFBODloc3M4MVdySyt2LzN1U3JVdWxVcVdIQTdERTVCblFHL2tZSUFEQVhPWXM3RXFsMHRhVkhndkEwcEJuUUcrbHJBSUFlTmZjQzd2R2dhdFhlamdBUzB5ZUFiMlpzZ29BSVBNdjdKN2U3bmVWSGhMQUVwRm5RRytuckFJQWFsNVhDN3ZtZ2F0VmVsZ0FpMDJlQVVXZ3JBSUFhcHFGSFZBVThnd29DbVVWQUZDekxPeUFvcEJuUUpFb3F3Q0FtbVJoQnhTRlBBT0tSbGtGQU5RY0N6dWdLT1FaVUVUS0tnQ2dwbGpZQVVVaHo0Q2lVbFlCQURYRHdnNG9DbmtHRkpteUNnQ29DUloyUUZISU02RG9sRlVBUU9GWjJBRkZJYytBV3FDc0FnQUt6Y0lPS0FwNUJ0UUtaUlVBVUZnV2RrQlJ5RE9nbGlpckFJQkNzckFEaWtLZUFiVkdXUVVBRkk2RkhWQVU4Z3lvUmNvcUFLQlFMT3lBb3BCblFLMnFyL1FBQUFCNnlySmEyRzIyMldhYjljRHdlb1YrL2ZwTmVPaWhoOTZzOURpZzFzbXpwU2ZQb1BkU1ZnRUFoYkFzcjBEbzI3ZnYyQjQ1VVMvUTF0YjJlaEtYYmtBRnliT2VJYytnOTFKV0FRQzkzckphMkwyNTFuNFpQUG5SSGhoaDd6RHduV2RUS3BWV3JmUTRvSmJKczU0aHo2QjNVMVlCQUwzYXNyd0M0ZVV0VHVxUjgvUVdEWDhaWGVraFFFMlRaejFIbmtIdlpvTjFBS0RYc3Zrd1VCVHlET0E5eWlxQVhtenlhODkxM0c1dGFYcnZkbk5UVjRmM3FMYTIxc3ljOWxiNzdaYm1aZjU2TUM4TE81YTFTbVlzdFVXZTBkdkpTM3Fhc2dxZ0NzMlk4a2FldWU5dml6enV5aDk4cnVQMjc3KzZYY2Z0ODQ3ZXBsdXY4ODZicitiK2EzNlZscWJaaXozR2FXK016elUvT2ppdHpVMjUra2NINWNtNy9yelk1NEFsWldGWFRFMHozOGxOWjUrd3lPTmVlK3JCVEpuNDRuejNQM1hQWDVKeWVaSFBYMTRaQzkwaHozcS9HVk1tNVpyVERrNXo0OHh1UCtmQjY4NmU3NzYyMXBZOCtzOUx1dlZId0taWjAvUG96WmRteHVUWHUzeThlZmJNM0h2bHo3bzhWM1Bqekp4ejVPaHVqVmRlVWluS0tvQnFWQzdubnN2UHlyUkpyeTdUbCtrN1lIQ2V2T3ZhUFBpWGN4Yjd1Zlg5QnFUYzFwWStmZnRscjYvOUpxOCsrVUNhWmsxZkJxT0V6aXpzaW1QZXY3aTN0RFRsK1lkdlh1Z3h6WTB6YzlzZnZwOVMzZnpUMkRzditsSEtXWFJadGJ3eUZoWkZuaFhEUFplZmxTbXZ2NXhyVHZ0aXJ2aitBUXY4NS9YbjM5dmcvcEdiTHBydlBIVjk2dlBXcTg5a3pJMS9XUGdMbHN1NTVmY25aZHl0VitUT2kwOUxXMXZyZkllVSt2VEphMDg5a05zdVBHWHAzcHk4cEVKc3NBNVFCYzQ1Y25RR0RodlI2YjVTWFYzK2ZQb1g1enQyOXZRcE9mTHNCN3A5N3FhWjc2VGZvS0VkcnpONGhaV1RsRG9lcit0VG4yZnZ1ekhQM25malhNOHFaOGFVU1RucTNJZFNibXZMSDc2K3kvd25McGZUMURnekZ4eTdVOGRkRjM5cnIzejI1TXN6WklTSk5zdUdoVjJ4bkhmME5qbmtwemRud0pBVnVuM01nOWVkazQxMzNEL2x0cmJNbVB4Ni92TFRMNmZ0M1krY3RMWTA1ZEx2N05QeDNDK2NkbjJTNVpleHNEamtXVEdNdS9XS05NNllsa04vZG10U0tpMzZDZk9ZL2M3a1hISEtBVW5lSytmNzFQZkx1TnV1NkRqbTRMTnVldThKNVhMdXZPVEhTWklEVHJreU41OTNZbTQrOTl2WjViQWZwTDdmZ0k3RDZ2djJ6eDVmUGl0WG5mSzVQSHYvalZuL3c1L28xbmprSmRWQ1dRVlFCVXAxZFowbkltbWZMQngxN2tQekhYdnVsN2JPaFYvZk5VbFNibXZMaFYvZk5RZi81SjlkbnZlRmgyL0pIUmYvS0FkOC80b01ITm8rOGZqUEgxNmR2djBITFhROHpZMHpjLzR4TzdTL1JzcHBtalY5dnJHME5NN0toY2Z0bGtOL2NYdjMzaVFzSlFzN0pqenpjRjUvL3RIczg4M2Y1Ym96ajhpb2JmYks5TGNtNVBEZjNKdHl1UzBYL005T0hRWFY3NC9adnVONXl6TmpvVHZrV1RFOGZlLzFlZVNtaTlJNFkycXUrdUVYRm5qYzVBblA1NGpmM3Bja3VlaUVQWk1rTFUyemM5RUplK2JqWHprckI1OTFVMmJQbUpvclQvNXM5dnI2YnpOaWpROWs5dlFwR1RCNGVLY0NyTFc1S1hkY2RHb2FaMHpON2tlZGtibys5ZG50OEZOeit4OS9tRCtmZmxoMk9mVDdXV25OVVIzSEQxMXA5ZXh6d25rWnNjYjYzWDVQOHBKcW9hd0NxQUk3SDNKeXJqajVzL045akc3T2hHYU9mZ09IWk9kRFRzNm9iZlpPMGo1Sk9PUm50eVJwbnlUTWZaWFRnMzg1SjAvZWVVMCtjZlJQT3lZRnV4OTFldXI3RHBqdnZQT3E3ejh3dXg5MStzS1A2VGNncmEzTktiZTFwVlJYbHhmL2ZWdFdYbnZqREY1eDFlNjlhVmdNRm5Za3ljTTNuSmZwYjcyV0s3NjNmK3I3RDhyR08reVhleTQ3SzBuN1gvam52UnBnanVXVnNkQWQ4cXc0V3BwbTV4TkgveXczL3VyWWZPWjdseTd3dUxtejVzQXovcFkzWDM0eTE1NTVlQTQ4NDcyOW9PNjk0cWZaYUlmOU1tS05EeVRsY3Y3K20yOWtvKzMyelliYnRWOHRPdm0xNTNMckJTZG41WFUyelU2SGZDOTFkWDJTdEY4aHY4dWhwK1R4MjYvS2RXY2VrZlUvL0lsc3Z2dC9aZURRRVdscmJjbmdGVlpKcWRUOTNYL2tKZFZDV1FWUUJVWnRzM2Z1dnV6TVRsY3BuWFBrNkU2VG1DUzU0TmlkT2lZRmMweVorRkpXV0czdGxPcnFPcDUvenBHajgvcHpZN1AvU1pkMFdyeXROL3BqU1RMZmVidGo3a2xIa2h6OGs1dlNmL0R3ekpvK09mMEdEc2x0RjU2U1R4NTN0cktLWmFKdjM3N1hKZG02Y2VCSUM3dUM2YW84UCs4clhXL0l1L3RSWjZSY2JzdFZQL2g4ZHY3aUNaMFdZSk5mZXo3bHR0YTBORGVtdm0vL1RzOWJYaGtMM1NIUGltT1RuVDZUSkdsdGFjN1ZweDY0d09ObXZmTjJwNStmZTdEOXlxV1owOTdLb0dFcjVhbTdyOHVFcHgvS2JrZjhLSzgrZVg5ZUdmZXZ0TFUyWjROdDlrcVN2UHJrQTdubHZCT3p6UUhINWM2TFQ4dXo5OTg0MzJza3lmNG5YWktIcmo4MzEvLzBTM25mV2h0bHlzUVhNMlhpU3puaTdQc3o5cWFMOHNpTkYzWTYvcEp2ZGM2N1EzNTJpN3lrYWlpckFIcVp0dGFXdlBya0E1bjR6SmlVMjlweXgwV25acC9qejUzdnVMMk8vZFVTN1owd3IzSnJhK3I3OXUrWWRKVExiZm5kbHorU1B2WDlNbVRGVlRQajdZbDU4YVVuc3ZMYUcyZWw5Mis0MUs4SEN6QTRTY3A5K3FkYzE3ZlNZNkdIelB1eGtwblQzc3FmanQ4amgvL20zbzc3empseWRNZnRmZ09INUw2ci95OXJiYlo5Vmx0L3kwN1BIVC91M3JTMXRlWGVLMzZhSGY3cjIwczhwdVdkc2RRa2VWWkFiYTN6YjNMZWxaYkdXUm4vMkQwcHQ3Ym0ydE1QeXhaN0hKUW43cndtL1FZTnk4TTMvRDVUSnI2UTVzWlorZlIzL3BUeGo5NmR0dGFXckx2Vkx2bnNLVmRtd09EaGk5eDdhcGREVDBscmMxUDY5TzJYNUwwTTNmTGpoMlRMangrUzVMM3RIcjd3NCtzWHVUWEV3dCt6dkdUWlVWWUJWSkZMdnIzM1FuOU8ycitLK0tHL25KczFOdjV3U25WMVhVNEtrblE1S2ZqajhidDMzRzZjUGpYOWh3enYrSG4yOUNtZE5qbnVOM0JvUHZmRHE5TThlMGFuelRCYkdtZW5iNytCU1pJVlZsMDdyei8vYUI3KzYrL3ppYU4vM3IwM0NVdWdwYVhsRS9YMTliY09tUDdpSnFQdU9TcFBiM3RPV3ZxdlZPbGhzWlRtWGxBdHlGSG5QdFN4NmZDRVo4WmszSzFYNUtPZk9UYjMvYjlmWnZVTjJ4ZGh6WTB6ODh4OWY4c252M0YyYnZqNVYvUFMyRHU3UE5leXpsam9EbmxXUENQV1dEL2IvdWMzTXVuRngrZTcyaWhKYnYvakR6dHVqLzNueFZsNzh4MHlkZEw0N1BIbHN6SiszRDM1OUlsL1NpbWxQUEtQUDJYU1M0OW5yNi85cHVPYlQzZi8wcGxKcWRUcHl5TVdaYjJHM2JMVElkOWJxdmNrTDZrMFpSVkFGWm16TVhEUy9wZXd1WDlPMmkrNTdqOTRXRDcxclF1U0pHUCtkdjRpei9uaXYyL0xrQkVqODc2MU51ellNTE41OXN4Y2VOeHVIVCszTmpmbHZLTzNtVzlEelNTWk1YWFN1OThnMks1eDVyU084bXJWRDJ5ZSs2Nyt2Mnp3a1QyenlycWJwcTJsT1hYMS9rcE16eHM3ZHV3Ym0yKysrUzd0Qzd3WExQQUtvanZmQmpoNytwUmNlTnh1T2VyY2gvTGFVdyttLytDaGVmblJ1N0xTbXFNeWJKWDNKMG51dXVUMHJMdmx6aG0reWxyWjRiKyszYjR3Ykd1YjcxekxPbU9oTytSWjhXejduOGZuaHA5OUphVzZ1b3k3N2NwNUhpMm4zRlpPdWR5V2NybWN4MisvS3Z0Lzk1S012Zm1TckxUbUJsbHB6UTB5YmRJcnVmUGkwekpqOHV2Wjk0VHpVMWRYbCt2T09qSU5leC9SVWNyUC9iRzhKKzY0T3VOdXZ5cjdmZXNQNmRPM1g1b2JaeTdWRlZKZGtaZFVtcklLb0lyTXUzZkxvalpDbjFlNTNKWW43cmk2MDMwdlAzcFhWbHQveTA0VGcyZnUrMnRXMjJDcmhaN3I3c3ZPekJaN0hKUzNYMzB1SzQ1Y0w2MHRUZWxUM3krdlB6YzJRMWNhbWVUZFRkYWJtL0xoVHgrVEpMbno0dFB5Z2EzM3lKcWJmSFN4eGczZFlZSEg2TDBPeitpOWo1anYvcGFtMmRuK0MvK2JKSG4vcHR0a3oyTituaitmZnRoOHh5MnZqSVZGa1dmRjhlejlOK2JCNjg3TytoLzVSS2EvTlNIYi91ZnhHVFQ4ZlVuYXk1bjdyL2xWdHRyenNKUktkU21Wa2oyUCtVV25UY1lmdVBhM2VlUWZmOHlvYmZiT0hsOCtNMU5mSDU4YmYzVnNWdC93UTlsc3Q4L1A5M3JUSnIyU2gyNDRMNS84eHRucDA3ZGZtbVpOeitYZjJ6ODdmL0hrdkgvVGJSYzR6a2t2anN1c2Q2WmtyYzIyNjliN2twZFVtcklLb0Vyc2ZNakpXYmRoMTQ2ZnU5ck04b1dIYittNFhTNjNwWlQyeTZxYkcyZW1YQzduNmxNUHpKQVI3VVZTNDh4cDZkdC9VTjU0OGZGc3VOMitIYzk1NnA2LzVQNC8venA3ZmUzWEhlY3ExZFVscFZJYVoweEwvOEhEVW01cnkvaHg5MmIwWG9mbjFTZnZ6NnJyYjVGYnpqc3BMNDI5TS9YOUIyVFh3MzZZS1JOZnl2MS8vblZXV1hmVHZQVElIZGx3MjAvbW5iY25wdi9nNFlGbHhRS3Z0clcyTnVmTmw1L0s2ODg5a2duUGpPa294dWY5OXRLNXY3cDlqdVdSc2JBNDVGbnY5OEMxdjgyYkx6K1J2WTg3TzBOR3JKWTNYaGlYdi8vbUcxbHg5Zlh5OWl2UFpQaXFhMmV2ci8yNjA1ZlB6THUvNThZNzdKZTFOdHMrcTZ5N2FjYmRla1h1ditiWDJYU1hBL0xNdjI3SXVOdXV6S1k3ZjdiajJPYlpNL09QczAvSVRnZWRtT0dyckpXa2ZTKy9EMy9xNk56NDYrT3krNUUvempwYjd0eHhmR3RMKzBlb2I3dmc1THo5NnJQWjZaQ1R1L1crNUNYVlFGa0ZVQ1htbmhRczZwaWJ6enN4YjQxL091OWJlNk1reVF0amJzM0FJU3RtOU41SFpwMHRkODRkZi9yLzhxZHZmanpsdHJhcytvRXRzdkk2bTJUbXRMZnk1OU8rbUg0RGgrUS8vdWRYV1hudFRUck9XOWVuUGh0OFpNOWMvSzI5MHFlK2I5cGFXN0xtSmg5TnFVK2Z2UGp2Mi9LUi9ZN0pKanZ1bjdiV2x0VDFxYzg3YjAzSVg4NDZJaC9kLzlpc3ZNNm0rZHN2ajhrS3E2MmR5YTg5bHhWSHJydHMvZ1hCdXl6d2ltVnh2ZzN3Yi8vM3RVeC9hMEpXMytoRFdYZXJYYkxtSmgvTnZWZjh0T1B4MXVhbU5NMmFudWJHbWZNOWQxbG5MQ3dKZWRhN05lejEzNW4yeHZoTWZQYmZtZlRpNDNuOStiRkp5aGs2WW1SYW01c3k0ZW1IY3RNNTM4cUtxNitYb1N1TnpMb051ODAzVHhveVlyVk1tZmhTcnZuUklaazlZMnIyL0o5Zlp1UUdXMldqN2ZmTjlULzljcVpOZWlYYmZPWnJLYWVjUDUvK3hVeDc4N1hjZStYUGM4ZEZwNlo1OXF5VVUwNi9BWU15ZkpXMWN0TzUzOHJIdjN4VzF0cHMreVRKRzg4L21yNERCbVhsZFRiTkxvZitvUDJQazkwZ0w2a0d5aXFBS2pWeTFPZ0ZQcmIxdmw5SlM5T3NERisxL2E5cW96NjZWOWJaWXFmMEd6Z2tTYkxqUVNkbHg0Tk82dlNjUWNOV3lwNy84NHVzT0hLOUxzKzU2MkUvbk8rK2ljLytPeDhZdlh2SFZ3M1g5V24vMzhiTUtXL2tnN3Qrcm1NVDBXMC85ODNjZFBiL1pxM050azk5dndHTCtVNWg4Vm5nRmNPODN3YllsVGw3VmlYSm5sLzkrVUkzWko4K2VXTCsrb3RqVWlyVlpiTmRQN2ZROC9aMHhzS1NrbWU5VjUvNmZubnNsc3RUMTZjK3E2Ni9SYmI4eEJjNzVreEpVbTVyeTV2am44d2JMNHpMNUFuUFo5RHcrZitidmpYK3FkeHgwYW5aYUx0OXN2a2VCNlcrYi84a3lmQlYxc28rM3p3dlQ5elovbEc2VXFrdUg5N3ZtUFFmTkN3RGg2NlEvb09HcGYvZzRaMEtxSEczWFptbTJUTTZmaDQ1YW5TK2NPcDFHVEIweGZuR3ZlMEIzMGlmK29WL3djWGM1MWtRZWNteVlsdCtnR1dnb2FHaG5IUnZJVmJ0MnRwYVUxZlhwOUxEb0plYjg5WFpEei84Y0kvT1BUYmZmUE5WNnV2cmIwMnl5ZXdoNjFyZ0xhV0d2eXpkZjZjaVpSOGt5eTY3dWlMUGV0YVM1cGtjb3hZdHo2enJydTVkQndoQXpWSlVVYzNHamgzN1JrdEx5eTVKSGg4dy9ZV011dWVvMURlK1ZlbGhBU3cyZVFid0hoOERCQUI2dFdYNUVaclZuL2kvREhucjRSNFlKY0NpeVRPQWRzb3FBS0RYVzFZTHZOV2UvVVBQRExCM2NTa0hWSkE4NjFIeURIb3BaUlVBVUFqTDhvcUV0cmEyN1hwZ2lMMUNxVlI2c2RKamdGb256M3FHUElQZVMxa0ZBQlRHc2xyZy9mdmYvNzZuaDRZSTBDM3lES2hsTmxnSEFBckZKc1ZBVWNnem9GWXBxd0NBd3JIQUE0cENuZ0cxU0ZrRkFCU1NCUjVRRlBJTXFEWEtLZ0Nnc0N6d2dLS1FaMEF0VVZZQkFJVm1nUWNVaFR3RGFvV3lDZ0FvUEFzOG9DamtHVkFMbEZVQVFFMnd3QU9LUXA0QlJhZXNBZ0JxaGdVZVVCVHlEQ2d5WlJVQVVGTXM4SUNpa0dkQVVTbXJBSUNhWTRFSEZJVThBNHBJV1FVQTFDUUxQS0FvNUJsUU5Nb3FBS0JtV2VBQlJTSFBnQ0pSVmdFQU5jMENEeWdLZVFZVWhiSUtBS2g1Rm5oQVVjZ3pvQWlVVlFBQTZYcUJCOUFieVRPZ3QxTldBUUM4YTk0RkhrQnZKYytBM2t4WkJRQXdsN2tYZUpVZUM4RFNrR2RBYjZXc0FnQ1l4MXdMdkVlU1BGYnA4UUFzS1hrRzlFYjFsUjRBQUVBMUdqdDI3QnRKdHF6ME9BQ1dsandEZWh0WFZnRUFBQUJRTlpSVkFBQUFBRlFOWlJVQUFBQUFWVU5aQlFBQUFFRFZVRllCQUFBQVVEV1VWUUFBQUFCVURXVVZBQUFBQUZWRFdRVUFBQUJBMVZCV0FRQUFBRkExbEZVQUFBQUFWQTFsRlFBQUFBQlZRMWtGQUFBQVFOVlFWZ0VBQUFCUU5aUlZBQUFBQUZRTlpSVUFBQUFBVlVOWkJRQUFBRURWVUZZQkFBQUFVRFdVVlFBQUFBQlVEV1VWQUFBQUFGVkRXUVd3Yk14TWtxWloweXM5RHFpNDVzYVpjMjdPcnVRNFdDNWtINFVodTJxV0hLT21WR3ZXS2FzQWxvRnl1VHd1U1NaUGVLSFNRNEdLZStmTkNVbVNjcm44ZklXSHdqSW0reWdTMlZXYjVCaTFwbHF6VGxrRnNHeWNueVIzWDNaRzNoei9WSnBtejZqMGVHQzVhMjZjbWJkZmZTNzNYSDdXbkx1dXF1UjRXQzVrSDcyZTdLcDVjb3lhVU8xWlY2cjBBQUFLcXU5V1cyMzF0MUtwdEZ1bEJ3SlY0cjdHeHNZZHg0MGIxMVRwZ2JCTXlUNktSbmJWSGpsR0xhcTZyT3RUNlFFQUZGVGJ4SWtUTDExdHRkVm1sa3FsVlpJTVM5SzMwb09DNVd4MnVWeCtPc2x2bTVxYURxdW1DUkRMak95akNHUlhiWk5qMUFwWkJ3QUFBQUFBQUFBQUFBQUFBQUFBQUFBQUFBQUFBQUFBQUFBQUFBQUFBQUFBQUFBQUFBQUFBQUFBQUFBQUFBQUFBQUFBQUFBQUFBQUFBQUFBQUFBQUFBQUFBQUFBQUFBQUFBQUFBQUFBQUFBQUFBQUFBQUFBQUFBQUFBQUFBQUFBQUFBQUFBQUFBQUFBQUFBQUFBQUFBQUFBQUFBQUFBQUFBQUFBQUFBQUFBQUFBQUFBQUFBQUFBQUFBQUFBQUFBQTgvdi9BYWduL3d1UnkxUzlBQUFBQUVsRlRrU3VRbUNDIiwKCSJUaGVtZSIgOiAiIiwKCSJUeXBlIiA6ICJmbG93IiwKCSJWZXJzaW9uIiA6ICIiCn0K"/>
    </extobj>
    <extobj name="ECB019B1-382A-4266-B25C-5B523AA43C14-2">
      <extobjdata type="ECB019B1-382A-4266-B25C-5B523AA43C14" data="ewoJIkZpbGVJZCIgOiAiMTk5NDQyNzgzMTMxIiwKCSJHcm91cElkIiA6ICIxMzk5Njg4NjkiLAoJIkltYWdlIiA6ICJpVkJPUncwS0dnb0FBQUFOU1VoRVVnQUFBMndBQUFDL0NBWUFBQUNDTGw5TkFBQUFDWEJJV1hNQUFBc1RBQUFMRXdFQW1wd1lBQUFnQUVsRVFWUjRuTzNkZDNSVTFkckg4ZCtVOUpCQVFtL1NpNkpBa0NJZHBJamxLdGhBRWJGaFFWR3ZxQmZ4RlJ1aWlBMXNxSWdYa1l1bzJCQVFCQlJFaWtvRUJLUjNDWVNRa0Y3bnZIOE1jOGlrQUlHWWFkL1BXcXcxcDg2ZTBYbnlQT2ZzczdjR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SURIV1R6ZGdISmdqNHVMdThVd2pEc2x0YlpZTEJHZWJoQlFScG1HWVd5UzlHRjhmUHcwU1htZWJoREtEZkVKZ1k3NEZwaUlmZkIxWGhXN2ZMMWdzOGZGeGMyUk5ORFREUUhLZzJFWVMrTGo0d2VJcE1ZZkVKK0FRb2h2QVlQWUI3L2lEYkhMcHd1MnVMaTQyeVI5V0xsV1EzVWZPbFl4ZFpvb0pMeVNwNXNGbEVsdVZycVNEKzNXeXRrVGxiaG5zd3pER0JNZkgvK2lwOXVGYzBOOEFvaHZnWWpZQjMvZ2JiSEw2cWszTGc4bmJyV3IrOUN4cXRXMExRRUJQaWs0TEZJMUdsMm83cmM4S1VteVdDeERQTndrbEFQaUUwQjhDMFRFUHZnRGI0dGRQbDJ3U1dvdFNURjFtbmk2SGNBNWk2cFcxL1d5cVNmYmdYSkRmQUpPSUw0RkZHSWYvSWEzeEM2Zkx0aGNEN0Z5OVFiK0lEalVmQ1k3ekpQdFFQa2dQZ0VuRWQ4Q0I3RVAvc1JiWXBkUEYyd0FBQUFBNE04bzJBQUFBQURBUzFHd0FRQUFBSUNYb21BREFBQUFBQzlGd1FZQUFBQUFYb3FDRFFBQUFBQzhGQVViQUFBQUFIZ3BDallBQUFBQThGSVViQUFBQUFEZ3BTallBQUFBQU1CTFViQUJBQUFBZ0plaVlBTUFBQUFBTDBYQkJnQUFBQUJlaW9JTkFBQUFBTHdVQlJzQUFBQUFlQ2tLTmdBQUFBRHdVaFJzQUFBQUFPQ2xLTmdBQUFBQXdFdFJzQUVBQUFDQWw2SmdBd0FBQUFBdlpmZDBBd0Nnck9MaTRwWklxcGFmbjk5bnc0WU5SenpkSGdBb2I4UTVBQzdjWVFQZ2kzcEx1dEJ1dHkrNzZLS0xxbnU2TVFEd0R5RE9BWkJFd1FiQXQ1MVBNZ1BBenhIbmdBQkh3UWJBWjJWSE5wUklaZ0Q0TWVJY0FBbzJBRDVyVytlcEpETUEvQnB4RGdBRkd3Q2ZsUjhTU3pJRHdLOFI1d0JRc0FId2FTUXpBUHdkY1E0SWJCUnNBSHdleVF3QWYwZWNBd0lYQlJzQXYwQXlBOERmRWVlQXdFVEJCc0J2a013QThIZkVPU0R3VUxBQjhDc2tNd0Q4SFhFT0NDd1ViQUQ4RHNrTUFIOUhuQU1DQndVYkFMOUVNZ1BBM3hIbmdNQkF3UWJBYjVITUFQQjN4RG5BLzFHd0FmQnJKRE1BL0IxeER2QnZGR3dBL0I3SkRBQi9SNXdEL0JjRkc4ck5zWU03WlJnT1R6ZkRUVzVtbXZrNkkvbnd5UTJHb2JTa3Z6M1FJbmdLeVF3QWYwZWNBL3dUQlJ2S1JlTGVMZnI2cGR0MFpQZW0wKzZia1pLb0g5NGZVL0pHdzFENnNjTTZzSG0xSEFYNTV1b1ZuMHd3WHg4N3VFTXJQcGxnRm9jT1I0Rld6bjVaTW93aXAzTG84K2R2Vmw1MnBncnljalh6OGN2TmJYbTVXWm8xNXFyVHR2WHZyYjlyelJlVFQ3c2ZmQVBKREFCL1I1d0QvSS9kMHcyb2FOdFd6ZFB2ODk1VFd0SWhkUmg0djlyMHY3WEMyM0I0MTBaOTllSnczZm5XS3RtQ2dzdDhmRWJ5WVgzN3l0MjY4Ym01c2xqS3ArWis3NTcyeGRZWkRvY3MxdUxuditieDZhcmVzSlc1ZlB6SVBpMTg4eUYxRy9xRWFqUzZVSktVZnV5d1VoTVBxSGJ6ZHNXT2o2aGNUVWYzYlZWR1NxSWlLbGVUSkgwNVlaaFNFdzhxTHp0VGpvSjhHVEkwNklrWnFuYmUrWktrSFdzWHF0dk56aUt2Y3EyR1NrMDhvRDN4UDZwaFhHK3RtL2UrckZhYlpMRzR2YytCemFzVkdWTlRRYUhoS3NqTFBhdnZKYlp1VXkyZDlxU2FYWEtGcXRSdWZGYm5nSGR4SlRQTmZybGJvZW03WGNsTXJ3MGJOaHp4ZE5zQW9Ed1E1d0QvRWxBRlcvcXhCUDM0MFRPNjlLNFgxTEJOVHprY0JaNXUwbWtkUDdKUEN5WS9xT3ZIZldvV2R4RlZhbWp3ODErVjYvdU1lUGRYNVdabktEZzB3bHczZFVRN0RYOTFxWUxESzBtU3N0T1NGVnFwaW52N0R1L1Z2TmZ1VTRkclJxcEpoOHZNOWRucEtWcnl3UlBxZWV0VHF0ZXFpN2wrN2d2RGxKK1RKYXZOcnU5ZUh5a1pEc2xpVlhaNnNvWk9YQ0NiL2RRRjdNekhCaWc4T2xhU0ZML2dRLzN3d1JPS3JkTkVrdlQrdlIxMTF6dHJ6SDNYTDVxcEp1MzduZkYza0p1WnB1a1A5U3l4RFY4OFA5UnQyUllVck52ZStPbU16LzFQYTlPbVRlV0Nnb0o2bm02SHJ5Q1pBWHdQY2E1c2lIT0Evd2lvZ2kzeitGRVpoa01OV3ZlUTFSNGtxNEk4M2FUVHlrNC9ydU5IOXYzajc1T1c5TGUrZnVrT1hmMzRORldLclYxc2UwNUdxcjRZZjdPNjNmeUU2bC9ZVlpKMGFQczZMWGwvckRyZitJZ2F0ZXR6Y21mRFVPVWE5ZFY5NkZndG12cTQrdDB6VWZVdTZDeEo2blhiMDlyMDQyZnFPdVJ4N2ZualI2MzdicHI2M2Z1eTVyNXdTNG1GMHZkdi9WdUhkMjlVYm5hR1pvenVLNnZWcnFzZisxQUwzM3BZZlVlOHFNK2ZHNkkrSTE3UzZzOWZVK2J4SlBPNGhCM3JkWERMR3ZVWk1VSC9mYmkzdWI3d2E5ZHluN3RmVXAwV0orOHczdm4yS3JkOURNTlJibmN5L3lsV3EvVVBxOVY2bnFmYjRVdElaZ0RmUXB3ck8rSWM0QjhDcW1EN2NvS3orK01ISXkrUkpOMzkzdTl5NU9mcDkzbnZhL3VhK2NwSVNWUjRkS3hhZEIyb3VNdnZrTVZxTmJzdjNqNWxoWUpDd2lXNWQyazh1bitydm5weHVLNTQ2RzJ0L3VJTkpSL2FwY28xNnF2bjhHZFU3YnlXa3B6RnprOGZQNmY5RzFjcUxDcEdMYnBlNDlhdWczK3QxYXJQWGxmeTN6c1ZVYm02dWcxOVF2VXVjTGJ4cXhlSEYydHowVGFkNldjNFZSc3J4ZFpXNi83RHRQRE5oelJ3ekF6WmcwUE45amtjQlZveTdVblZ1NkN6V2F6dDIvaXpGcjc1c0lKQ3c3WDJ5emYxeTZldktEOHZXNDc4ZkZtc1ZnV0ZoTWtlRXE3S05lcnJoNm4vMFlCUlU3VHp0MFU2K05ldnlzL0owcHkvZmxOeXdtNUZWYTJ0K1pOSGxmcmZyUC9JVnlWSjB4L3NvV0dURm12bVl3TmtDd3BXeSs2RHpFSTJZZWNmYWp2Z05uMy85bWhKemdMcmx6bXZTSkpDSTZKMTYydExWWkNYcXc5R1hxSmJYMXNxU2NyTHlkU0hEM1F6bHd2TFNqdW1vL3UycXQ0Rmwrall3UjFhOHNGWVhUL3VVMG5TOFNQN3RXck9LK28vOGxWdksrTE9rNlNzU2swODNZNEtreFYxN3ArVlpBYndLY1M1czBDY0EzeGZRQlZzMS96bm8yTFBqaTJmT1Y2SmV6ZXIvOGhYVmFWV0l5WHUzYXdmM3Z1UEhBWDVhbi8xdldkODdpMHI1dXJ5VVpObEN3clcwbWxQYXZuSHorbmFKMmRKa3BaOU5FNTUyUmthOHNJM2txVEZVeDkzT3pZM0swTTloajJwbU5wTnRPYkxLVnJ4eVFUZGRHTGZrdHBjMUpsK2hsTzFVWkl1dkhTSURteGVyZFdmdjY2dU4vM0hYUC96SnhOa09BcmMxbFZ2MkVyZGh6MnAyTHJORkJKZVNVR2g0UW9LalpBOUtLUlkrMzc5K2gxdCtHR20rdDN6c3JudXB4blA2WVpuUGpPWFo0enVxLytOdlZxU1ZKQ2ZKNXM5U0kzaUxsWEhhNHNYYzNQSG4reWVtSEg4cVA1YzhqOUp6a0pMa2pZcy9rVDVPVmtsZmxkbklpTTVVY3MrZkVxM3ZQeTlvbXZVVjhyaHZjcElQcXlJS2pWMFlQTnE1V1NtZVZ1eFp0clM4MU5QTjhIbmtNd0F2b1U0VjNiRU9jQzNlV2ZXV1VHeTAxTzBkZFU4ZGJ0NXJHTHJOcFBWWmxlTlJoZnA0cXZ1MFpibGM4dDByZzRENzFkNGRGV0ZoRWVwVmUvQk9ycC9td3lIUTFscHg3UjMvWEoxdXU0aGhVZFhWWGgwVmNWZGNhZmJzUTNiOWxLVldvMTA3TytkQ2c2TFZOclJnMjRqSkpiWFp5aXRqWVgxdkhXY0x1cnIvcnpXQmIxdVVQOTdKOGxxTzFuZmgwWldWb3N1VjZ2YWVTMFZWYTJ1d2lyRmxGaXNTVks3Sys1VXorRlB1NjNidTJHNTI3SmhHQm95L21zTkdmKzFzN2dkLzNXSnhWclY4MXBvME5pWjVyKzczbDV0dnE3WHl0bnRNamN6VFgzdmVlblVYMXdKSElaemtKV3E5WnZMYXJNclllZDYyZXpCcWxhL3BRNXRqNWZrSE1qa3ZOYmR5M3h1ZURkR1ZRUGc3NGh6Z084S3FEdHNSYVVsSFpJTVF6RzFHN210ajY1UlgxbHB4OG8wcDVocklBeEpDZzZySkJtR0hBWDVTai9tblBzcnVucjlRdHNqM1k1ZE0zZUt0cTc4UmpVYVgyUVdQWWJESWRuSzl6T1Uxc2JkdnkzVmp4ODlVK0w1WjR3dWVkQ09POTllWlhZekxQcDVDc3ZOU3RlZGI2MHlCek9aOC9RTmtxU2M5T1BtYTBtUzQ4eSs2OHRHdnFiUG54MVM0cmJReU1xU3BQYlgzR2NPS0hOMDMxK2FQL21CUXArbnIvT0Y0YjQ4Yk5KaTVXVm5LdWhFTyt0ZjJFWDdOcXhRcmFadFZiVitjeDNldFZFTjQzcnJ3SlkxNmxSQ0lRbmZGMmhYb0hNejA4d0JoVngza0NVNTV5ZzhkcWpFWjFsOVFXNVcraWxqRWhESS9EWE84YnVIdnd2b2dzMDFwSHpLNGIxdXc5U25KaDVRUkpVYXNsaXM1a0FZK2JuWjVqTnN1Vm5wWi93ZXJnQ1NrWExrNU90Q0V6aW5KaDdRSHdzLzBnM1BmS1lxdFJwcC82WlYydkhyOStYNkdVNm5TWWZMM0VaNGRKazZvcDJHVFZwa0puV2x1ZlcxcGM1aDlZdHdPQXIwL2owZDNOWjFHZnlvUWlPaTlOMGI5NnZmUFJPVnNITzlHclRwcWM4S0YyK2x5TS9MVVc1bW1qSlRqMnJZcE1YRnRwdkZXQ0ZWNjdjdzl6MzQxNitLcWxaSGxXSnI2K2krcmNyTHlWQ3RwbkhtdmhuSmh4Vlp4WG14c1hhTDl2cGp3WFIxdkhhVVl1bzAwZlkxQy9UM1g3K3FVbXh0UmRmZ21YZC81ZWxrWnR1cWVXcDJ5WlZ1NnhMM2JsRmtUQTJGVllvcHQvZHh6VkY0L1ZPelpiWFpOZlB4eTNYM2U3OUxPamxIb1d1NU5IOXYvVjM3LzF4WjRwM3drdVRuWml2cHdEYlZhSFRSYWR2MnkreEp1dVQ2aDJXMU93ZUdPcnhybzFJVEQ2aHB4d0duUE5iaEtORHNKd2RxME5pUEZSbFQ4NHphQlFRYVQ4ZTVrdmpTNzk0d0hQcnV0Wkc2OHQvdi9PUHY1VW1waVFlVXNPT1BZbitUVGlVek5Va2ZqKzUzMnI4ZktMdUFMdGpDbzZ1cVVkeWxXdjd4ZVBXNi9WbFZxZDFJUi9kdTBXL2Z2S3MyL1lkSmtpclhhcUNnMEhCdCsyV2VXdmNmcHZ5OEhHMVkvUEVadjBkMDlYcXFVcXVSMXN5ZG9sN0RuMUZ1VnByV0w1cGhibmQxZlV4UE9xVHc2S3I2YytuLzNJNFBDWStTNUJ4WW8ycTlGZ3FKaUNyelovQVdlZG1aV3Y3eDgyYVFDNnNVb3cyTFptclg3MHNVVmExT2ljZGtwUjdUZ2MycmxaZWRxWm1QWHFaTzF6K2tuUFRqYnMreG5ZbWsvVnUxNUlNbjFPZXVGMVVwdHJheTBwTDB3M3RqZFBtRFU4d0VNbkhQWnNYV2JTWkpxdE84dmVMbmY2aUN2RncxYXRkSERkcjAxSzlmdjZQR0Z4Y3ZDdUZmUEpuTXJKajFZckUvamxtcFNWcjV2NG42MStqM3pFUkdjazV4a1hFOFVSSFJ6b3MycnRlR282RFk4NjdudGU2aExvTWZOWmM5TVVkaFJrcWlGazU1U0RjKy82VkNJNkpMM1M5aHgzb2QzclhSN2JOR1ZLNnVaUi8rbnhwZjNOZXRhN2FMNi9sWFIwRytjaktPNjl0WDdpNjJ6NUR4WDUvSnh3SUNncmNWYlJYeHUzL3ZudmJtaGZkVEtjakxkUnN0MmpBY1dqbjdaWFVkOHZpSlpVTUgvMXBiNHJGZlQ3ekRiV1J2dytGUWRucUtRaUtpU3Z3TUpWMTg5aFkyZTVEV2Z2bW1ZdXMxVjJ6ZHBwNXVUc0FMNklKTmtucmQvcXpXZnZtbTVyOCtVdG5wS2FwVXJhN2FYRFpjNS9lNFRwSmtEd3JScFhlTTF5OXpKbW5UVDU4cm9uSTFOV3piU3djMnJ6bk5tVS9xZS9lTFdqYjlhYzBZM1ZleGRadnEvQjdYNmNqdVRaS2t5alVicUZYdndWcjB6cU9LcUZKZHJYb1AxcjZOSzgxaks5YzhUeTI3RDlLQ0tROHFPRFJTdzE0cC91TSszV2Z3RnZzMi9xenpXbmRYcGRqYU1nb0tGQklScFFHakptdjV4OCtwYXYyV0pSNno2alBuS0pGOTduNVI5UzY0UkVFaHpsRXBCNDJkV1d6Zmt1NndTVkxTZ2UzNi91M1J1dlNPNTgySnZPdGQwRm1kcm4xUTh5ZVAwdFdQVGxOTW5jYmErZnNQYXRYTGVhY3ZMQ3JHSEJuU0ZoU3NncnhjN1ZxM1JJT2VPUE5pSGI3TDA4bk0zZzByOU1QN1kwNnVNQXhOZjdpWHVYakhsSjgxZE9JQ1RYK3doNFpPWENCSm12WkFWdzJkdUVBN2YxdXNoQjEvbUFYYWpyVUxkWGpYUnJmei85TnpGSFljOUlCKyszWnFvZVlic2xnc3N0aHNtalB1T21lWFpQZDU3czNFWmV2S3I5Vzg4MVdhK1ZqeHErcXp4bHhsdmc0T2l6UUhMc3BJUGxKc09vN0NQcmp2a3ROK1JpRFFlRHJPRlZaUnYvc3ptVCsxNkhHR1lXalRzamxtd2VaU05PZm9mTU1qdXZxeGFZVVAxTExwNDVTVGxhWis5MDZTMVdwVCtySERpb3lwY2RvMmVNTFVFZTFLdkpnMnI0UkNlT2pMQzA4N2J5N0tWMEFWYkRVYVhWanNOcTA5T0ZTZGJ4eXR6amVPTHZXNDgxcDNMemJRaEd0Z2pwTE9XWFJkbGRxTk5XaXNlNkpmZUdqL0xvTWZkYnY2M2FyM1lMZDl1dzhkcSs1RHg1WjYvdE45aGpOcDQ3bVkrVmp4N3BRbGFkeStuOEtqWS9YZlIvcW95b25Kcml2RjFsSkt3aDYxNlg5cmljZjB2dVA1WXV0eTBvK1graHhiVVJrcGlWcjB6bWoxR1RIQnJjdW9KTFhzUGtoSDkvMmwzNzU5VjgwNlhhSDBwTC9Wc0czdlVwTTd3MUhnMW5WenlBdGZLNkl5ejJ2N3E0cE1abWFOY2Q1Vnk4L04xcXd4VjZyWGJjL29qaWsvbjlXNUtzWFcwbzYxQzgzbHBBUGJGVnV2bWJsY1VYTVV1aTRZSGQ2NVhyL01lVVVEUmsxUmFFUzBNbE9UdEhES2crbzJkS3c1clloTFZ0b3g3WTVmcHM2REg5VUZ2VTdmVGRxbG9DRFAvWm5ZRXJZREtNNGJpcmFLL04wZjNMSkdTNlk5V2VveEE4Zjg5NHpmLzVSM3h3eERLMmUvck16VUpGMTIvMnV5V20weURJY1dUMzFNalMvdVcyeHdOMjl4eXl1TFpiWGFsSitYbzY4bUROZWxkejUveWg0VVUwZTBjMzkyMEhBT0VERDl3UjRuVnprY0NvdUtvWmZET1Fxb2dnMWxFeHdXS1Zrc3BXNjNXQ3lxMmFTMS9qWDZBMW1zeFpNMncrSFFONVB1bEtYUU9XbzFhNmRiWC9uQmJiOCtkMDF3ZTY2bHBPZnBDbXZkZjVnNkRMeS8yUHExWDc1cHZyWmFyTHJ5NGJjVlVibWFCbzc1cnprZ1NWRmRCajhxUTRZeWp5ZXB4N0Qva3kwbytKUlg3QkJZS2lxWnVXbkNQRW5PdTJTdTE3dldMVkY0Vkt4cU5ta2pTWExrNTJuMUYyK293elVqWlE4SmsrVHNadXhLV0FweWN5UTU3OW9uLzczVFBQZmhYUnZWdE9QbGtpcDJqc0k1NDY1WGZxNXplbzNjckF6TmZmNW1TVkpPWnBvTWgwT0wzM1ZlcExMYWd6WDRPZWVJdG44cytFaVNGQndhb1VQYjQvWGpSMCtYK3AzMXYrOVZ4ZFJ4SmhJMlc1QnVlSHBPcWZ0eWh3MG9uYWVMdG9yODNkZHAyZkVmNzRhWWw1T3BGVE5mVUY1T2xpNjcvelhaN01GeU9BcFVrSmVqM25jOHJ3V1RSeWsvTjl0dHhQQS9sODVXL1B3UGxaT1Zwdk83WDZ2T040NDI1OUM5Zk5Sa3JmcnNOYVVtSGxUdEZ1M1YrL1puRlJwWjJkemVjL2pUV2p0M2ltU3hxUGNkenlucHdIYXQrKzREV1cxMjliamwvOHdiRHRucEtmcHB4blBhditrWGhVZFZWY3R1QTdYMnE3ZUtUUnMxWTNSZlp6ZlR6RFI5KytvOXhUNmZQU2pFL0RzbFNVTW5MakM3bXJxZVlTdDhKek5wLzFZdGV2ZXhjditlQXcwRkcwcDF1cTREVm51UXJuN3N3MUszVzZ6V1UyNTNxZEc0dGR0eXQ1dkhsTEtuVTBuRldySDFGb3ZxdE93b1NhVVdhNUxNL3ZLVlltdXBVbXl0MDdZVmdlZGtNak5Db2VsN3pyZmI3WXNrdGZtbjN6Y3Q4YUFTdHNlYkJkdlIvVnUxNDlmdjNlNmtCNFdHbXduTHRBZWNrOW9IaDBYS2FyTXJLL1dZZ2tMRGxYYjBnRG1LYkVYT1VaaDI3SkI1bC9EUFpaOHFPQ3hTelRwZG9YWHpweWtzc29wYWRMdEdGb3ZWYkhkS3dsN3QvRzJSK1Y2MW1yWTk0eXV5M0dFRHpvMm40cHczLys3LzN2cTdGcno1b0NUSkhoSm14cXFTbGwzdW1QS3o1cjl4dnhKMnJGZG9aR1ZuRjArTFJUWmJrR3hCd2JJSGh5ZzRMRUovL2Z5VkxGYWIyZzY0VGFtSkI3Unk5c3U2OHQvdnFIcURWa3BKMk8xMnpyOVdmcU9ySG5sUERrZStGcjc1a0ZiT2ZsbVgzam5lM0g3czRBNE5IditWZnA3MWtwYThQMVlOMi9iU3pTOStwMVdmdmFaVm43MXFGbXpMcG85VGZtNldibnJoV3htR29jV2xGRkUzUFBPNTVqeDFuVzU4NW5OVnJ0bEF4NC9zVjNUMWV1ZjBYZUxjVWJBQndHa1lGcnNLYkdHdXhkRHlQdi94SS91VmZHaVhISG01bXZmcXZZcXAyMFNOTCs2cm4yZTlhTzZUc0hPOTZyUndIM1cxcER0c2t2TXE4cDcxUHlra3ZKTHF0dXhrM2lsM3pWRTRaOXoxWldwZlNYTVUxbXJhMXB5anNFbUh5MHFjb3pBN0xWa3JacjJvbk13MDlibnJCVWxTODg3LzBvcVo0N1ZseFZ4MXYrVmsxNlR0cTc5VGg0SDNhK1hzbHlXSk8yeEFCZnVuNDF4SlBQVzduM3IzeFFvTlB6bUlXM1ptcXU2ZStwdmJQcldidHpNdk9oa09oM0t6MGhVU0VhWHN0R1F0bnpsZS9lNmRWT0s1KzkwelNSYWJ6WG54ekdwVFhuYW12cDU0aDY1NzZ1U2djbm5abVRxeXh6bVdnZFVXSkZrc1NrOUtVSjBXSFZTdHdRVnU1MnQvOWIwS2kzS09FdHltLzNEOU5PTTV0KzJ0ZXQrb29KQndOZXQwdWJhdG1xYzJBNFlyS0NSY1RkcjMxNWJsYytWd0ZDZzNJMVg3TnY2c1FVL01VSGgwVlVsU3U2dnUwdnczSG5BN2wwVVdyWnJ6cXBwMnVseVZhemFRSk0xKzhocmQ5ZTdhRWtjRFI4V2hZQU9BVTdEbEhsZVQxZmNyNHZnV0dZYXhPeTh2cjl5SEN2M3U5WkdLcmR0VUZxdE43YSs1VDlVYW5DL0RVYURrUTd1Vm41TWxlMGlZRG0xYnB3WnRlcm9kVjlJZE5zblpyZmpuV1JNVUZCS2hEZ05IbXVzcmVvN0NYNzk1VnpHMUcrdmdYMnYxemFRUmJ0c3U2SEdkVWhMMm1Nc1g5UjJxa0lnb00zRXI2NVYyMTRoeHBXMEhVTHFLaUhNbDhkVHZQamcwd3EzYmQrRm5yb295REllV2ZUUk9lVmtaNmoveVZSWGs1eXBoNTNxM2ZUYitNRXROTDdsQ29SSFJabkZsSHU4b1VOS0JiVzdyZ2tMRHplZURJMk5xcVBmdHoybk5GMjlvd3c4ejFmV21NYXJWdEsyNWIwU1ZrOC9LaDFldXByeWNUT2RjdlNlNGVoSFpUM1JMREk5eUZtUTIxN3krQlFWS081WWdTVzdURWdXSG5aeXlLVDhuU3hhclZSYXJWZHRXelZOd1dLUzIvZkt0dWYzalIwNys3OUJ0NkJOcTFLNlB1ZXcyVU13cG5tSER1UW5vZ3UxTTV3VUNFSmhPSmpHYlhVbE1qei8vL0hOL2ViL1BUUzk4SThsWmROVm9kS0Z6cGRXbUtyVWFLbkhmWDZyWnBMVU9iVituYmtPZk9PVjVEbTFmcDd6c1ROVy9zS3Zzd1dFeWpBS3pTMlZSRlRGSG9hdDc4NmFmUG5ON2JtVEc2TDdtNEFJL2Zld2NXS2pvbENXUzlQSG9mdWJ6ZW9YbDUyVHBsa25PYmxSYmxzL1ZkZjgzUzl0WHoxZW42eDdTMXBYZjZNanVQOVZseUdQbU1OcTdmdjlCVzFkK28rWmQvblhLN3c4SVJCVVY1MHJpN2I5N1IzNmVsazUvU3VsSkNicDgxT1JpMnd2eWNyVmkxZ1RuQmJXMnZSUWFFVjE4eE9vaUY4RmM2cDdmU2IxdmQ5NHRhOXB4Z0JxMzY2UFZjeWRyOGRUSDNPSmxibGE2K1l6WThjTjdGVkc1ZW9uakJweks2ZVlFemtwUFVjaUpFU0tMRGtnM2RVUTdjekNTb3FvM2JLV3JScjhuKzRuaXNLUm4ySTRmMmFlMVg3NVZwdmFpdUlBdTJNNTBYaUFBZ2NlVFNZeExiTDNtU2pxd1RmYWdZRVZWcmFQd3FGaEp6ai9nMjFmUFYzNXV0cjU3L1Q0bC83MUwrYm5aMnJENEU5VnEybGJSTmVvck5mR0ErU3picWE1dWV2TWNoVm5weVJveGFWR3g5YTZ1VHJuWkdmcjFtM2MwK1BtdjlPZlNUOVhwdW9mVXZNdS9kR1RQSm0xZS9vVmE5YnBSODE2OVI1MnVlMWlMcHo2cXNLaFkxYit3UzdtM0UvQlYzaERuaXFxSTMzMXVkb1piQVZWMDdrcEprbUZvL3VSUkNnb04xNVVQdjEyc2lOeS9hWlZXem41WlVWWHJ1QTF1Vm5SUUU5ZTBLS1VOZHBLV2RFZ1p5WWRWdldFclJWZXI1NXdiODhTZEtrbGFPL2ROZGJucGNXV21IRlg4Z2cvVnZQTlZKWjduVktLcjExTk1uY2Jtbk1BNW1XbjY0L3VUY3dJbi83MUwwZFhxYWM2NDY1V2RrVkxzK0tLamdicyt5NW1NcWhsZHZiNzYzdjFTbWRzTWR3RlRzRzMrNmZPem5oY0lRR0R4bGlTbTY1REhaUThPMVcvZlRsWDlpN3FaNngyT0FxVWMzcXZ1dHp5cDJMck5GRk83a2FZLzNFdjk3M3RGS1FsN05PL1ZlOVJoNFAzS3lUaXVCVk1lMUJVUHY2V1E4T0pYc2l0eWpzTENnd09FUmxZNTUrOUdramIvK0prYXR1bWw0TkFJMmV4QnlzbElWVWhFbExyZDlCL0pZbEZLd2w0ZDJiMUpNWFVhcTg5ZEU3UnQxWGNVYk1BSjNoTG55cW84ZnZmTk9sMmhYcmM5YytvM3NsalUrY1pIVktWMkkzTXdwYnljVEIwODBhTmd4U2NUMVA3cWU5VzBZL0c1NDhyQ2NCVG9weG5QS2pYeG9DcFZyZU9jenFqUTZObzFHbCtrMldPdlVVRmVqcHAwSEtCMlY5NTFWdS9UWjhSTCt2R2pjWnJ4YUQvRjFtbXFsdDBIS1hIUEpsbHRkdTNkc0Z3MUdsMm9TMjc0ZDdIanBvNW9wNkVURi9JTW00Y0ZUTUYyZm8vcnptcGVJQUNCeFJOSlRFNUdxZ3pEWVhibEtUcjZtQ012VnhhclRlc1hPWXVpdUFHM3U4M2Q2TEp0MVR5dG5QMnkybDAxd3J3S203Ui9tNzU4NFZaZCtlOTMzU1pzL2FmbktDeXN6MTBUVkx2NXhlYnkvazJybEhuOHFIS3pNbVN6QlpYNnZSZ09SNG5QcUxpZVRXblVybzk1WmZ6OG50ZHI5cFBYeUdJN21WUVlocUVPQTBmS2FyT3JXb01MaWozTUR3UXFieTdXS3VKM1g3Ull5MGc1b3BEd0tHV2xKY3RxdDV2dHNBZUhhditmdnloeHoyWWQydkdIanV6ZXFKcE4ycXAxdjF2VW9HMnZZa1ZNMGZrc1hVSWpva3ZjMXZIYVVXclI5UnJkK096Y1VyK1BwcDB1Ti9QWHdvck9wM3U2NVNxMUdtcmdtSk4zMWJiKzhxMGlZMm9vTS9Xb3RxK2VyeXNlZnJ2VU5zRHpBcVpnazNSVzh3SUJDQnllU21MbXZuQ0xNbE1TMWJ5ck0wazVtMG16bzZ2VlZlclJnK28yOUFrMWFkL2ZYTjlqK0RodFdqWkhFVldxU2ZMTUhJV0ZpelZKMmgyL1ZBdW1qSkl0S0VSdCtnMHJkZCs2NTNmU0ZROFZmL1poL21UbjRDWlIxZXFhNnpvT2VrQWRCejFRYkY4QTdyeXhXUFAwNzM3K0cvY3JJeVZSVnF0ZHJYb1BsaVRsWnFkcjBUdVBxbExWMm9xcDAwUVg5YmxKdFpyRm1jK1RsYVNrK1N1OXhlNTFTeFZicjdraVkydnE2TjR0K3YzYjk5Uzh5OVdTWWFoZXE4NG5uNTgrQi9iZ1VKM2YvZHB5YUMyS0tuMVdaQjhRRnhkblNNVWZrQ3pOdEFlNm52RzhRR2VUTUFIbmF1b0laN2UwZGV2V2xlbTM2Zm90ckx2cXpINExLSzY4azVpeXhpZC9rMzRzUVpFeE5UM2RESGlSczQxdkxzUzVjMWNSeFZxZ3g3N3k0cG9ZKy9ZcEswNVpKSjZwK0FYVHRXblpwOHBLUzFaNGRGVTF1K1JLdGJ0cWhQTXVvV0c0ZGNPRXUzT05YZVVob082d1NXV2JGd2hBWVBER0s4NitqbUlOOEM3RU9kOVN0RXZqdVdvNzREYTFIWEJieVJzcDFyeGV3QlZzWlprWENQQTF6WDR1SlJqN29jem9sanB3NFdQbmZCNlNHTUMzRU9mS2pqZ0grTGFBSzlqS01pOFE0RU1PU2FvVm1iekIwKzJvTUpISkc4NDVrU0dKQVh3S2NlNHNFT2NBM3hkd0JSdmdqd3pEYUcwWVJsTlB0Nk9pV0szV2xlZDZEcElZd0xjUTU4cU9PQWY0aDRBdTJQNkplWUVBVDRpUGowK1VsT2pwZGxTVXVMaTRjeFByWktNQUFBTnpTVVJCVkRxZUpBYndQY1M1c2lIT0FmNGpZQXUyczUwWENJQnZJNGtCNE8rSWM0Qi9DZGlDclN6ekFnSHdEeVF4QVB3ZGNRN3dQd0ZWc04zNHpPZWxidXMrZEt5NkR4MWJnYTBCVUpGSVlnRDRPK0ljNEorc25tNUFSV0plSUNBd2tjUUE4SGZFT2NCL0JWVEJCaUR3a01RQThIZkVPY0MvVWJBQjhGc2tNUUQ4SFhFTzhIOFViQUQ4RWtrTUFIOUhuQU1DQXdVYkFMOURFZ1BBM3hIbmdNQkJ3UWJBcjVERUFQQjN4RGtnc0ZDd0FmQWJKREVBL0IxeERnZzhGR3dBL0FKSkRBQi9SNXdEQWhNRkd3Q2ZSeElEd044UjU0REFSY0VHd0tlUnhBRHdkOFE1SUxCUnNBSHdXU1F4QVB3ZGNRNEFCUnNBbjBVU0E4RGZFZWNBVUxBQjhGa2tNUUQ4SFhFT0FBVWJBSjlGRWdQQTN4SG5BTmc5M1FBQUtDdkRNTlphTEpib3ZMeTh2aVF4QVB3UmNRNkFDd1ViQUo4VEh4L2YwZE50QUlCL0VuRU9nQXRkSWdFQUFBREFTMUd3QVFBQUFJQ1hvbUFEQUFBQUFDOUZ3UVlBQUFBQVhvcUNEUUFBQUFDOEZBVWJBQUFBQUhncENqWUFBQUFBOEZJVWJBQUFBQURncFNqWUFBQUFBTUJMVWJBQkFBQUFnSmVpWUFNQUFBQUFMMFhCQmdBQUFBQmVpb0lOQUFBQUFMd1VCUnNBQUFBQWVDa0tOZ0FBQUFEd1VoUnNBQUFBQU9DbEtOZ0FBQUFBd0V0UnNBRUFBQUNBbDZKZ0F3QUFBQUF2NWVzRlc2WWs1V2FsZTdvZHdEbkx5OGwwdmN6MlpEdFFib2hQd0FuRXQ0QkM3SVBmOEpiWTVkTUZtMkVZbXlRcCtkQnVUemNGT0dkcFJ3OUprZ3pEMk9YaHBxQWNFSitBazRodmdZUFlCMy9pTGJITHB3czJTUjlLMHNyWkUzVjAvMWJsWm1kNHVqMUFtZVhsWk9yWXdaMzY1ZE5KcmxXZmU3STlLRGZFSndRODRsdEFJdmJCNTNsYjdMSjQ4czNMUVZEYnRtMFhXQ3lXU3ozZEVLQ2NyTW5KeWVtK2FkT21YRTgzQk9lTStBUzRJNzRGQm1JZi9JM0hZNWZOVTI5Y1Rod0pDUW4vcTFtelpxYkZZcWt1S1VwU2tLY2JCWlJSdG1FWTJ5UzlrNXViZXp2SmpOOGdQZ0hFdDBCRTdJTS9JSFlCQUFBQUFBQUFBQUFBQUFBQUFBQUFBQUFBQUFBQUFBQUFBQUFBQUFBQUFBQUFBQUFBQUFBQUFBQUFBQUFBQUFBQUFBQUFBQUFBQUFBQUFBQUFBQUFBQUFBQUFBQUFBQUFBQUFBQUFBQUFBQUFBQUFBQUFBQUFBQUFBQUFBQUFBQUFBQUFBQUFBQUFBQUFBQUFBQUFBQUFBQUFBQUFBQUFBQUFBQUFBQUFBQUFBQUFBQUFBQUFBQUFBQUFBQUFBQUFBQUFBQUFBQUFBQUFBQUFBQWdPLzVmMGJUR29MVjlsUkFBQUFBQUVsRlRrU3VRbUNDIiwKCSJUaGVtZSIgOiAiIiwKCSJUeXBlIiA6ICJmbG93IiwKCSJWZXJzaW9uIiA6ICIiCn0K"/>
    </extobj>
    <extobj name="ECB019B1-382A-4266-B25C-5B523AA43C14-3">
      <extobjdata type="ECB019B1-382A-4266-B25C-5B523AA43C14" data="ewoJIkZpbGVJZCIgOiAiMTk5NDQzNzc1MTYyIiwKCSJHcm91cElkIiA6ICIxMzk5Njg4NjkiLAoJIkltYWdlIiA6ICJpVkJPUncwS0dnb0FBQUFOU1VoRVVnQUFCSzRBQUFDL0NBWUFBQURYWDVSU0FBQUFDWEJJV1hNQUFBc1RBQUFMRXdFQW1wd1lBQUFma1VsRVFWUjRuTzNkZDNoVWRmcis4WHNtaFlRRVVpQUp2U01pUGNpS3JIU3hLNElLRmdSczZGZDNyZWl1b2lJSWdpaHJ3WFVGRmNVS0VjSDJBMVlVRmFRcVJsZzZBdElKU1FpazF6bS9QMEtHaEV5U21XVEl6Sng1djY0ckZ6Tnoybk1TY3M4bno1d2lBU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d0FrV1R4ZmdCb0h4OGZHM0c0Wnh0NlJ1Rm9zbHpOTUZBUzdLTmd4anE2UzVpWW1KNzBvcThIUkJjQnZ5Q2Y2T2ZQTlBaQjk4SGRtRnlwQng4QWRlbFlPKzNyZ0tqSStQVDVBMHpOT0ZBTzVnR01iM2lZbUpWNG9Ca2htUVQwQXA1SnZmSVB0Z0ttUVh6a0xHd2U5NFF3NzZkT01xUGo3K0RrbHpJeHUzVnI5UkV4VGR0SjNxMUszbjZiSUFsK1RuWkNydDZENnRuajlEeVg5dWsyRVlUeVltSms3M2RGMm9HZklKSU4vOEVka0hNeUM3VUJFeUR2N0MyM0xRNnFrTnU4UHB3elBWYjlRRU5XN2ZnOUNBVHdvT0RWZGNteTdxZC92VGtpU0x4WEtMaDB1Q0c1QlBBUG5tajhnK21BSFpoWXFRY2ZBWDNwYURQdDI0a3RSTmtxS2J0dk4wSFVDTjFZOXBWdkt3dlNmcmdOdVFUOEJwNUp0ZklmdGdHbVFYSENEajRGZThKUWQ5dW5GVmNpRThPdDB3ZytBUSszVWRRejFaQjl5RGZBTE9JTi84QjlrSE15RzdjRFl5RHY3R1czTFFweHRYQUFBQUFBQUFNQzhhVndBQUFBQUFBUEJLTks0QUFBQUFBQURnbFdoY0FRQUFBQUFBd0N2UnVBSUFBQUFBQUlCWG9uRUZBQUFBQUFBQXIwVGpDZ0FBQUFBQUFGNkp4aFVBQUFBQUFBQzhFbzByQUFBQUFBQUFlQ1VhVndBQUFBQUFBUEJLTks0QUFBQUFBQURnbFdoY0FRQUFBQUFBd0N2UnVBSUFBQUFBQUlCWG9uRUZBQUFBQUFBQXIwVGpDZ0FBQUFBQUFGNkp4aFVBQUFBQUFBQzhFbzByQUFBQUFBQUFlQ1VhVndBQUFBQUFBUEJLTks0QUFBQUFBQURnbFdoY0FRQUFBQUFBd0NzRmVyb0FBSEJWZkh6ODk1SmlDZ3NMTDkyOGVmTnhUOWNEQU81R3pnRXdDL0lNUUUxeHhCVUFYelJJVXBmQXdNQWZ1bmJ0R3V2cFlnRGdIQ0RuQUpnRmVRYWdSbWhjQWZCbEZ6QUlBbUJ5NUJ3QXN5RFBBRlFMalNzQVBpczN2TFhFSUFpQWlaRnpBTXlDUEFOUVhUU3VBUGlzWFgxbU13Z0NZR3JrSEFDeklNOEFWQmVOS3dBK3E3Qk9Bd1pCQUV5Tm5BTmdGdVFaZ09xaWNRWEFwekVJQW1CMjVCd0FzeURQQUZRSGpTc0FQbzlCRUFDekkrY0FtQVY1QnNCVk5LNEFtQUtESUFCbVI4NEJNQXZ5RElBcmFGd0JNQTBHUVFETWpwd0RZQmJrR1FCbjBiZ0NZQ29NZ2dDWUhUa0h3Q3pJTXdET29IRUZ3SFFZQkFFd08zSU9nRm1RWndDcVF1TUtnQ2t4Q0FKZ2R1UWNBTE1nendCVWhzWVZBTk5pRUFUQTdNZzVBR1pCbmdHb0NJMHJBS2JHSUFpQTJaRnpBTXlDUEFQZ0NJMHJBS2JISUFpQTJaRnpBTXlDUEFOd05ocFhBUHdDZ3lBQVprZk9BVEFMOGd4QWFUU3VBUGdOQmtFQXpJNmNBMkFXNUJtQUVqU3VBUGdWQmtFQXpJNmNBMkFXNUJrQVNRcjBkQUVBYXE1NzkrNlJSVVZGelQxZGg2OG9HUVNkdCtaZWhXVHVLeGtFRGR5OGVmTnhUOWNHd0RGeXpqWGtIT0M5eURQWGtHY0FhRndCSm1DMVduKzNXcTB0UFYySEwyRVFCUGdXY3M1MTVCemduY2d6MTVGbmdIK2pjUVdZUTB0Snlxblh6dE4xMUpxYytqWGZWd1pCZ0U4aDU2cUJuQU84RW5sV0RlUVo0TDlvWEFFbXNuM0FBaytYNEhNWUJBRytoWnh6SFRrSGVDZnl6SFhrR2VDZnVEZzdBTC9IaFQ4Qm1CMDVCOEFzeURQQS85QzRPcTB3UDlmVEpYaTkvT3dNKytPc3RLUXpFd3hER2FsSFBGQVI0RDRNZ2dDWUhUa0h3Q3pJTThDLytFM2pLaXN0U1JrcGh5Vko3ejNVWDVKMDR2QWVaWjlLVVVGdXR0NTdlSUNLQ3ZJZExudmdmei9YYU52cHlZZTBhKzAzTGkyVG5aNnEyZU42Vm10N0Jiblp5azVQdFgvbFpKeW8xbnBLTXd5YkZrNjVUUVc1MlNvcXlOZEgvN2pxelBieWMvVEprOWRXdVk0ak96ZHEvZWV2TzczTnd2eGNKZTNkWEsxNmdlcGdFQVRBN01nNUFHWkJuZ0grdzIrdWNiVi84eXJ0K1hXNXJuMXNkdkVMaHFGVkgwOVZyNkVQeUxBVktpSzJoUUtDZ2gwdSsvMDdFM1RIYXo5cHdiUERaZGhzc2xqTDkvdHlNMDVxekNzckhDNGZFQmlrRFl2ZlVJUG1IZFNnV1h1MzdNK1A4eVlwYWM4bXBhY2NVZjJHVGV6L1NsTEh2c1AxeDRabDlubFBKUi9TSGEvK0tFbjY2QjlYcVg1TU0wbFM4cDliRmRPcVUvSGpmVnNVMDdxemZabXN0Q1RkTXZWTCsvTkQyOVlwUExxUmdrTHFWdGpncTBxRFp1MjE0dDJuZGQ3RlZ5dXFTZHNxNTg4Nm1heGxzeDdXeUNtTEZSSVdVYTF0QXE3eXAyc25KTzM5bjc2WVBsWjN6bHFsL093TWZUM3pYbzE4ZnBFc0Z2ZDlwcEdWbHVUeWVuZXQvVVlidjVtampOU2orc3V3djZuNzVXUGNWZzhBLzhvNVIyb2oreXBTblV3OGwrc21iK0hyL0QzUEhLbU5qQ3U5amFBNmRkMjIzbk85YnZndXYybGNkZXczWEgvKy9xTXlVbzlLa283L3VVMlJqVnFyU1llZVdwTXdVNDNhZG5WcVBkZi84MzJGaEVlV2UzM2VJNFBzajJlUDYrbXcwZkxOekh2THZUYnFwV1VLQ0hUY01Ldk1nREVUSlVrSno0M1FpT2NTN1ArVzZEcGtsTVBhSk1td0ZWYjUrR3lidnYxSTdYcGQ1blI5K2RrWmV1L2hBUTczN2ZNcG84bzhEd2dLMWtYRC82NWZ2NTU5cGhiRGtNVmlrU1VnUUFrVGI1UU1TWmF5NnhuOThuS242d0ZjNFkrRG9MQ29PTjA4NVF1UHJ6Znp4REg5K1A0a0RiN25CYlh1UGtBMlc1SGJhd0xnbnpubnlMbktQbWUzZCtyNEFTMTkvU0hkTkhGQmhSK2dWbmZkVlNGdllSYmtXY1ZxTytQZ09uZStENWlaM3pTdUVpYmVLRWxhOHRvREtzak4xZy92UFNOSk9yaDFqWGF2VzZLQXdHQjk4dVExeXMvTlVsRmhnZnFNZUV5YnZ2MVFlWmtubForYnBYbVBERkpJdlVoOU9lTXVXYXdCVlc3djlwbkxaYlVHcUxBZ1QxOU1HNnZCZDArcDlDaWoyZU42S2pnMC9Nd0xoaUhwekdtTmttVFliQXF0SDIwL0Vpcmh1UkZLUDM2d3pML2gwWTEwMVlNVm40NVh0MzRERFgxaWJwblhVZzdzVU1NVzU1ZDU3WXZwWSsyUGovMnhTWWUzcjllbDQ2YVZhWUtkM1JDYjk4Z2dYWHJ2aTJwNmZpLzdhM2UvdWJiTVBJWmhxN0RiZjBILzRwOVIwcDVOV3BNd1UxYytPRXNoWVJIS1RrL1ZzbGtQcWUrb0NZcHAyYkhDZlFQY2lVR1FaMlNmU3BGaDJOU3FXMzlaQTROa1ZaQ25Td0pNaTV6enZOek1VenAxL0lCSHRrM2V3a3pJTS9ncVQ3NFArQksvYVZ5Tm5MeElKNC90MTZxUHB5bzk1WWphOWJwQ1hTOGJwZTJyRmlzMzg2Ukd6Vmltc01nWWJmem1iZVhuWktwajMySHEySGVZcE9MbTBaaFhWbWpCczhNMTlJbDM3VWRjcmZwNG12cmU5cVFrNlllNXo1YmI1Z2ZqaDhoV1ZLaTg3QXg5L2EvN3lrMFBES3FqVzZlZHVmYlZxQmxMN1lkRFpxZW42c1B4bCttTzEzNnlUMDg5dUZQZnZ2V0UvWGxSUVo0aTRwcnJwb2xuanJqNmRNTFFDcjhIaTZlTmtjVnExZUpwWlE4RGQ5UzRLbUVZTnExSm1DbEpDZ21MMEpoWFZxaW9JRi92UEhDeC9kVElncnhzemYxN1g0ZW5TdVprbkZES2daMXEzdWxpblRqOGg3NS9aNEp1bWxoODY5OVR4dzlxYmNKTVhmN0F2MlN4V0pVdzhTWVY1dWRJa3ZKenNyUm95bTJTcEx6c0RCazJtNWEvOWJna3lSb1lySnVmWDFUaGZnTHVVcHVEb0MwcjVpdHh5VnpsNVdUb2duNDNxTS9JOFE0UGxTNTU3ZTUvcjFYS3daMzZZdnBZWGZYZzYxcjcyU3RLVHo2c0p1ZjMwcUE3Snlza1BOSStiMFhUU3p0N1cwVUYrVnEzOEZYdDNyQlVSWVVGYXRXMW4vcU9la3JCb2VIMmVRZU1tYWgxQzE5Vis5NVhxYy9JOFE3M3EvUjZUeHplb3krbWo5WFZENytwZForL3ByU2pleFVaMTBJRHhrNnlONlZMOHVtZEJ5NldKTjA3WjZOc2hRWGErTTNiMnIxK2liSk9KcXR1UkFPZGY4a3d4VjkxbDhOVHR3RTR6OU4vN0prMSs1emR0NUlQQ2t0bm5xUks2NmdJZVF0LzUrazhjOFRNR1NkSngzWW4ybXRvMnJHWEJ0NXhwb2JET3pabzdXZXZLdTNJSG9WRnhxcnZxS2ZVdk5QRjl1MVVsaytsYlZqOGhuYXUva3JYUGZHdUltS2JWMWhMUmR1VGl2K20zZlRmRDdSOTFTSmxua2hTYVAwR3V2eittWXBwMmJIU2FWVmxvck0veThyMnRhTDNBWlRsTjQycjlZdG02ZGdmdjJ2QTJJbGFOUFYyUlRkcnI2OW4zcWRHN2JxcFNZY0xULzhIajFIYWtUMXEzcW1QVSt2YysrdHllK05xNEoyVHkwMGZNV21oRXA2OVVTTW5MVlJrbzFZNmRmeGdwYjlzMVdHeG52NFJuajVDcThTOFJ3ZmJUOU96R1RaSjByQW41emxjeHdmamgxUTRiZlB5ajFXWWwxUHQrckxTa3ZYRDNHZDErMHYvVlVSY0M1MU0ycStzdENTRlJjWHAwTFoxeXN2T3NCK0JsWEhpcU82YVZYd2gvQzAvTEZCd2FMak82MzIxZmx2eXJrTERvM1IrMyt0bHNWajE3dDh2cVhZOWdLdk9ESUxHS1NUenp3c0NBd08vbGRUZG5kdElUejZrMWZOZjBqV1Ava2V4clRycjVMRjlMaTIvWS9WWHV2YXhPYkxaQ3JYc2pZZTFldjVMR256M1ZLZW5PN0x5d3lsS1R6bWttNTZkcjRDZ092cHV6cE5ha3pEVGZwcXlKQjNhdmw2M1RQdTZYUDVVWmZ1cVJicnF3ZGNWRUJTc0ZlOCtyWlVmUHE4Ym52NUVVdkhwMkNWdjlpV0hTNi84YUtxUzkyL1Q1US84UzFHTjJ5aDUvelo5TitlZnNoVVZxdGZRLzNOcDJ3REtxNDJjYzhUTTJlZnN2am5LUEdmcmNBWjVDMy9qcVR4enhNd1o1MHdOK1RsWjZqLzZhVVUzYWFmMWkyZHAxY2ZUZE9zTFg5bVhyU3lmU216OUlVSGJWeTdTdGVQZnJ2THY2TXEydC9helY3Ui8wMDhhZU1memltM2RTYWVPSDFCZ2NHaVYwOXlWaWE1bU1jcnptNDlPWWxwMjFIV1B2NjB0S3hhby8raG4xTHJIUUYzejhML1ZaOFJqYWgwL1NQczNyNUxOVnFURE8zOVY0L09LNytabkt5cFU4djd0S2l6STArSnBZNVNaZWt5TFhoaXRUeWNNMWFjVGhpb3ZPOFArK05NSlEzVjBkNko5ZXhaWnREYmhYMnJmK3lwRk5tb2xTWnIvOVBWdXZYNkFyYWhRd1NIRm5kMjZFUTMwMmFRUlp5WWFoa2JOV0twUk01YXE1OVYzbDFudTdmdDc2OHNaZDlxL0ltS2JsM24rMFJOWDJ1Zk56ODdRa1B0ZWRMMDJvL2dpOWcxYmRKQTFJRkRIOW14U1FHQ3dZbHAwdEgrZkRtMWJwNWJkK3BWWkxqY2pUY3RuLzBOLy92NlRXblQrcXlTcFE1L3J0SC96U2kxK1liUlNEdXh3dVJhZ3BneExvSW9DUWt1ZWhyaDcvZGFBSU1saVVXYnFNUVdGMUxYZk5NRlp2WWIrbjBMclJ5c3NNbGJkTHgrci9adFd1alQ5YkxrWmFkcTFmb2t1dWZXZkNvdUtVMGg0cExvT0dhVjlHNzh2TTErM3kwWXJPQ1NzMGlNQUhQbkxzTCtwYmtSRDFhbGJYNTBIM2F5VWc3dGsyR3lPYThrOHFaMXJ2MUhmMnlhb1FiUHpaQTBJVkZ5YnJycncydnUwZlNWSFhnTHVjcTV6emhFeloxOU45czNaT3B4QjNzSWZlU0xQSERGenhqbXFvZHZsWThyVTBMckhRRVUxYnFNVFIvWW9PRFJjR1NtSFpTczZjMDNscXZKcDMyOHJ0T0hMTjNYVlE3TVUzYlRxRzN0VnRMMzg3QXh0WGJGQS9VYy9xMGJ0dXNrYUVLaW94bTFVcjBIalNxZTVNeE5keVdJNDVqZEhYUDN5NVp2YXNQZ05uVHArVUllMnJkVXZYNzRwU1JyNnhGeTE3akZRQ3lmZm9valk1cXJmc0lucXh6U1ZyYWhRODU4WmJtKzhETHByaXI1K2VaeHVuckpZMXRQWHVKcjN5S0F5ZDk2VHBNSzhIRm1zVmxtc1Z1MWErNDJDUThPMWE4M1g5dWtmUGpiRS9yanZxS2ZVcHVlbDl1ZWxHMGFWWGVPcVJINU9wbHAwS1Q3NjZKcEgzNUlraDZjS2xyNVFld243a1ZwVjZIWDkvZlptVzhxQkhWcnkrdC90MHo0WWYzcGZqTExQUjcrOFhBVzUyUW9LQ1pNa3RlanlWeDNZdkVxTjIvZFF3eFlkbExUM2Yyb2RQMGlIdHE5WDd4c2VMTE85WDc1NlM5Rk4ydXJ3amczNjZ1VnhaYVoxNm4ralRoNzcwNm02QVhjSnlEK2xkdXYrcHJCVDIyVVl4cjZDZ29JaFZTL2xtdkRvT0EyNjgzbXQvL3cxYmY3dUkxMXk2NU5xM0w2SDA4dUhSWjI1ODNQZHlCZ1Y1R1dYZVRPc2F2clpNazRja3d4REN5ZmZVbTZhcmJEQS9yaCtiRE9uYXl5dGJrUUQrK1BnMEhxU1ljaFdWS2dBYS9sUG1USlNqMHFHb2VnbWJjcThIaEhYUWprWkp5cTliaDRBNTlSR3pqbGk1dXlyeWI1VlZZYzEwUGxyVVpHMzhEZWV5ak5Iekp4eGptb0lpNHkxMTJDeFdyViswU3p0WFAyVjR0cDJWV0JRSFVrcVUxOUYrVlJpM2NMWDFPN0N5NXh1K0ZXMHZmU1V3N0xaaXRTd2VZZHl5MVEyelpsTWRKWXJXUXpIL0taeGRmMC8zOWZuejkrcWtaTVhLYkpSU3lYdjM2NGYzNStvT21IMVpiRlkxYUxMSlZvOS95VmQ4Y0Fya2lSclFLRDkwTUwzSHVxdmlKaG1LaXJNbDlVYW9JVG5pbzlzeXN2SnNEK3VIOU5VVnp6d2luSXlUNnJPNlRzS25uMSs2dXh4UGUwWGJUOWJiT3ZPdW5iOEhQc3ZtYU5yWEowNmZrQWJGdi9iL2p3a1BGSmRCdDlhOWM0YmhtU3hWRDFmRlJxMk9OOStKNy9ETzM1Ui9aaW1xdGVnaVZJTzdGUkJYcFlhdDQrM3o1dVZscVR3MDBIVzVQeGUrbjNwZTdyb2hnY1YzYlNkZHE5ZnFpTTdmbEc5QmswVUVkZXl6RFpLVHIzYyt0Tm5aZTRhK01INEllbzBzUGg3L2RPSFUycThMNEF6emd4K3RwVU1mdnB2MmJMbDRMbllWdnVMcmxUYm5wZHEzYUxYdFh6MkV4cjk4bkw3NmI2RitibjI4K2J6Y3pMTExadWZrMm1mZmlwcHY4SWlZOHRjaTZTcTZXY0xyVmZjSUw5dCt2OVRlSFNqQ3VlenVDRlhxaElXR1NOSk9wbTBYN0d0Tzl0ZlQwOCtwTENvT1A2SUFtcW9OblBPRVRObm42TjljNGF6ZGJnYmVRdGY1K2s4YzhUTUdlZXdocWc0V2F4V3BTY2YwdS9MM3RlSVNaOHBxbkViSGR5NlZuLzg4bCtuMXl0Smw0NmJybVZ2UEt6b1p1M1ZhY0JObGM1YjJmWkM2MFVWMTNmOFFMa21XR1hUbk1sRVozK1dxRG0vZVFmS3o4bFViT3ZPK3ZIOWlkcng4eGY2L3UybjFQZTJwMlN4V0dVWU52dC9zS0xDZklmTFo1dzRadi9QbTNNcVJTT2VTOUM0dDM3UmlPY1NkTjM0T1RxVnRGK1NsSFprcnlKaW1pdGg0azM2WVB5UU1sK1M5TkVUVjVSN1RTcSsvbFJKMDZvaUViRXROT1RlTTZmdFphWWxhZkcwTVZvNCtSYjdseU43Tm42bmpWL1BzVDhQRFkvU2RlUG5WUGhWbGRTRE8vWDlPMDhwSStWbzhmY2pJMVhMM25oRVNYczMyK2RKL25PYkdqUTdUNUxVdEVNdkdZYWhvb0o4dGVsNXFZYmMrNkwyL3JaQ2JTLzAyQWNnUUpWcWMvQ1RrWHBVeC83NFhiSllGQkhUWEVVRitaSmhLTEp4S3dXRjFOV3VOY1UzY1Nnc3lOUG01UitXVzM3RG9qZVVuNXVsazhmMkszSHBYSFhvYzYxTDA4OFdIaDJueHUzanRXYkJ5OG84a1NTYnJVaXBoM2JwOEk0Tjd0dHBKOVdOYUtnMjhZTzE4c09wU2oyMFd6WmJrWTd2MjZKZnYzcEwzUzhmWGV2MUFHYmk2VC95ekp4OUZlM2IyZXJVclM5Sk9yYm5kK1ZscGJ1OURsZVF0L0JsbnM0elI4eWNjUlhWY1A1ZnI1TWsrNUZUbWFsSGxaZWRyaTByUG5WNTNUR3RPbXJJZlM5cVRjSk03VjYzcE5KNUs5dGVXRlNjV25icnA1VWZUVlhxb1YzRiszMXdwOUtURDFjNnpabE1kUFpuV1JsSDd3TW96MitPdUtyWG9Ja0czakZaNno1L1RXc1NaaW93T0VRcEIzY3F0blZuL2ZUQjg4ck5QS25MNzUrcDc5OTlXbmxaNmVyWWIzaVo1WlAyYkZKVWs2clByZDIvZWFYaTJuVFJ4U01lTFRkdDlyaWVHalZqbWNNanJxb2pQQ3BPTno1Yk5nUktUaFcwR1RZVjVHVXJxRTVkcFJ6WVVlWkNiem1aYWVWT3czTlc2cUhkK3UrYjR6WDRyaWxxMHFINFdtRE5PL1ZSN3hzZTBwTFhIOVRReDk5VmROTzIyclB4TzNVK2ZZUlVhUDFvKzUwRUE0S0NWVlNRcjcyL2ZhL2hUMVgrUzExeU5Kc2toWVJIVmF0ZW9EcHFlL0JqMklyMDB3ZVRsWjU4V1BVYU50V2d1NlpJRm9zQ2crcG84RjFUdFNiaFpXMzlhYUhDSW1QVXVzZEFIZHEydnN6eWNXMjdhdjZFNjFWVWtLZDJGMTJwbnRmYzQ5SjBSNGJjKzZKKy9tUzZFaWJlcUtLaUFrVTNhYVBlTnp6azF2MTIxc0E3SjJ2RDRqZTA1TlVIbEp0NVV2VmltcW43RldOMVFmOGJQVklQWUFiZThFZWVtYk92b24wN1cyU2psdXJZYjdpV3pucEl3U0hoR2oxenVWdnJjQlY1QzEva0RYbm1pSmt6cmtSc215NzZkTUpRMlFyeTFmN2lxeFYvK3RyS2tZMWFxZk9nbS9YdGZ4NVhXRlNzT2crNldRZit0OXJsOVRmdjFFZjliMzlhUDg2YnBLQ1F1bXJWZllERCthcmEzdUM3cG1yZDU2L3BtMWZ1VjBGT2xpSWJ0ZExnZTZaV09hMnFUSFQyWjFtWml0NEhVTmE1UDgvakhJcVBqemNrNTI0WitjTjdFM1YwMTBhMTdOWmY4VmZmcFp6ME5CM2NzbG9IdHZ5c3dPQlFYWHJQTkFXRjFOV2hiZXUwZlBZL2RQRk5qNmhGbDB0VVZGaWd4UytNVm16clRtclpyYjg2OWgybU9mZjFVbVNqMXZaMUc3WWlTWWF1ZWZRdExYam1CbDM5eUp1S2E5T2xYQTJ6eC9YVVBXOXRjS3B4VlhLcVlHWDc5dmI5dlJVUjI2TE1hMFVGZWJwbDZwZGE5ZkUwN1Y2L1JBRUJRUW9JRHRIVkQ3K2hIOStmSkVsS09ialQ0WG04SlVxbXQ0NGZwTzZYajVITlZxUzM3L3VMUnMxWXBxOWV1bHVENzU1YTVuREpFcXMrZWtFNW1XazZyL2ZWK3ZtVDZicGw2bGRscnRGVm1tRXJrcVhVOStHV0Y3N1UvR2VHMis4cWVHVG5yMnJTNFVMNzlJTmIxNnBCcy9iS3o4blNGOVBIYXV5clAxUll2eStiUGE2NEdmamJiNys1OUx0WjhydncyN1hjUHJXbTNEWDRjU1dmcXN2UkxYaGRtUTdVcHVybVd3bHl6bjNPNVI5NVpCL01wcWJaNVFoNTVqNjEzYlFpNCtDUHprVU91c3B2anJocUV6OVlmVzk3VW9IQnhUZVdDSzBYcmVpbWJSWGJwck1hdCt0aC94U3MyUVc5ZGRQRUJJWFdqOUlYMDhjcVBlV0lPZzhjS1Z0Um9WckhENUlrMVFtdHB4SFBKZGpYblp0NVVsL091Rk15RERYdjNNZGgwOHBWZ2NFaHVxRGZEWlhPYzkxanN4WFh0bHVaMTVMMmJKSlVmSzJva3V0RmxSajI1THhxMVdLMVdIWE5JMjhxTERKR3c1NmNwNUR3U0lmei9mWG14MlhJVVBhcFZQVWYvWXdDZ29KMTk1dHJxN1hOMGswclNkcVh1RUpMWnoyb2dLQTY2bjRaaDZ2ajNQRFdUK3g4UWNrYldtbFJUZHFXeVVvQW5rZk91WmNuc28rOEJZcVJaK2VldCtXTnQ5V0QydU0zamF1VzNmbzVmTDMwQmNWTGhFZkhTWkp1ZVBxVE15K1d1c0Q1bUZkV2xKay9KRHhTSXljWDN4Snp5TGpwRmRiZ1NtYytPQ1JNZlVjOVZlazhaemV0S25xdHhpd1dOZTE0a1NSVjJMU1NaTC9MVGIwR2pWV3ZRV09YTnpOeTBzSUtwL1ViTlVIOVJrMXdlWjJBc3hqODFNeTUvT1FSZ0h1UWMrN25pZXdqYndIeXJMWjRXOTU0V3oyb1BYN1R1S294WisrdVVBdDMyVEtyMnJ4ekRsQ2FydzUrNHRwMHFmUU52S3JwQVB5SHIrYWNJMlFmNE4vTWxHZU9rSEZBZVRTdUFCTTU3K2M3UEYxQ3JjbU82S2hEWFo2bzhYck1QdmdCeklhY2N4MDVCM2duOHN4MTVCbmduMmhjQWVad1ZGTGo4TFRObnE2ajFvU25iYTd4QUlqQkQrQlR5TGxxSU9jQXIwU2VWUU41QnZndkdsZUFDUmlHMGMwd2pQYWVycU8yV0sxVzErK25leFlHUDRCdkllZGNSODRCM29rOGN4MTVCdmczR2xlQUNTUW1KaVpMU3ZaMEhiVWxQcjc4VFJWY3dlQUg4RDNrbkd2SU9jQjdrV2V1SWM4QVdEMWRBQURVSmdZL0FNeU9uQU5nRnVRWkFJbkdGUUEvd3VBSGdObVJjd0RNZ2p3RFVJTEdGUUMvd09BSGdObVJjd0RNZ2p3RFVCcU5Ld0NteCtBSGdObVJjd0RNZ2p3RGNEWWFWd0JNamNFUEFMTWo1d0NZQlhrR3dCRWFWd0JNaThFUEFMTWo1d0NZQlhrR29DSTByZ0NZRW9NZkFHWkh6Z0V3Qy9JTVFHVm9YQUV3SFFZL0FNeU9uQU5nRnVRWmdLclF1QUpnS2d4K0FKZ2RPUWZBTE1nekFNNmdjUVhBTkJqOEFEQTdjZzZBV1pCbkFKeEY0d3FBS1RENEFXQjI1QndBc3lEUEFMaUN4aFVBbjhmZ0I0RFprWE1BeklJOEErQXFHbGNBZkJxREh3Qm1SODRCTUF2eURFQjEwTGdDNExNWS9BQXdPM0lPZ0ZtUVp3Q3FpOFlWQUovRjRBZUEyWkZ6QU15Q1BBTlFYVFN1QVBnc0JqOEF6STZjQTJBVzVCbUE2cUp4QmNCbk1mZ0JZSGJrSEFDeklNOEFWRmVncHdzQUFGY1pockhCWXJGRUZCUVVER0h3QThDTXlEa0Faa0dlQWFncEdsY0FmRTVpWXVKRm5xNEJBTTRsY2c2QVdaQm5BR3FLVXdVQkFBQUFBQURnbFdoY0FRQUFBQUFBd0N2UnVBSUFBQUFBQUlCWG9uRUZBQUFBQUFBQXIwVGpDZ0FBQUFBQUFGNkp4aFVBQUFBQUFBQzhFbzByQUFBQUFBQUFlQ1VhVndBQUFBQUFBUEJLTks0QUFBQUFBQURnbFdoY0FRQUFBQUFBd0N2UnVBSUFBQUFBQUlCWG9uRUZBQUFBQUFBQXIwVGpDZ0FBQUFBQUFGNkp4aFVBQUFBQUFBQzhFbzByQUFBQUFBQUFlQ1VhVndBQUFBQUFBUEJLTks0QUFBQUFBQURnbFdoY0FRQUFBQUFBd0N2UnVBSUFBQUFBQUlCWDh2WEdWYllrNWVka2Vyb09vTVlLOHJKTEh1WjZzZzY0RGZrRW5FYSsrUld5RDZaQmRzRUJNZzUreFZ0eTBLY2JWNFpoYkpXa3RLUDdQRjBLVUdNWktVY2xTWVpoN1BWd0tYQUQ4Z2s0ZzN6ekgyUWZ6SVRzd3RuSU9QZ2JiOGxCbjI1Y1Nab3JTYXZuejFES3daM0t6ODN5ZEQyQXl3cnlzblhpOEI2dFdmQnl5VXNMUFZrUDNJWjhndDhqMy93UzJRZWZSM2FoRW1RYy9JSzM1YURGa3h0M2c2QWVQWG9zdFZnc2d6MWRDT0FtNi9QeTh2cHQzYm8xMzlPRm9NYklKNkFzOHMwL2tIMHdHN0lMcFpGeDhFY2V6OEVBVDIzWVRXekhqaDM3dEZHalJ0a1dpeVZXVW4xSlFaNHVDbkJScm1FWXV5VDlKejgvLzA0R1JxWkJQZ0hrbXo4aSsyQUdaQmNxUXNiQlg1Q0R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REFFLzQvNmdsMU5kbWJKQXdBQUFBQVNVVk9SSzVDWUlJPSIsCgkiVGhlbWUiIDogIiIsCgkiVHlwZSIgOiAiZmxvdyIsCgkiVmVyc2lvbiIgOiAiIgp9Cg=="/>
    </extobj>
  </extobjs>
</s:customData>
</file>

<file path=customXml/itemProps4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3220</Words>
  <Application>WPS 演示</Application>
  <PresentationFormat>宽屏</PresentationFormat>
  <Paragraphs>247</Paragraphs>
  <Slides>21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汉仪超粗黑简</vt:lpstr>
      <vt:lpstr>方正神乐体_YS</vt:lpstr>
      <vt:lpstr>思源黑体 CN Light</vt:lpstr>
      <vt:lpstr>黑体</vt:lpstr>
      <vt:lpstr>思源黑体 CN Bold</vt:lpstr>
      <vt:lpstr>方正悠黑体</vt:lpstr>
      <vt:lpstr>等线</vt:lpstr>
      <vt:lpstr>微软雅黑</vt:lpstr>
      <vt:lpstr>Arial Unicode MS</vt:lpstr>
      <vt:lpstr>等线 Light</vt:lpstr>
      <vt:lpstr>Calibri</vt:lpstr>
      <vt:lpstr>汉仪力量黑简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高玲玲</cp:lastModifiedBy>
  <cp:revision>15</cp:revision>
  <dcterms:created xsi:type="dcterms:W3CDTF">2022-10-24T14:37:00Z</dcterms:created>
  <dcterms:modified xsi:type="dcterms:W3CDTF">2022-10-27T12:49:41Z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SaveFontToCloudKey">
    <vt:lpwstr>263647132_embed</vt:lpwstr>
  </property>
  <property fmtid="{D5CDD505-2E9C-101B-9397-08002B2CF9AE}" pid="3" name="ICV">
    <vt:lpwstr>C6C799B6B39A43A6B1533E8B8263DAD1</vt:lpwstr>
  </property>
  <property fmtid="{D5CDD505-2E9C-101B-9397-08002B2CF9AE}" pid="4" name="KSOProductBuildVer">
    <vt:lpwstr>2052-11.1.0.12358</vt:lpwstr>
  </property>
</Properties>
</file>

<file path=docProps/thumbnail.jpeg>
</file>